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7" r:id="rId5"/>
    <p:sldId id="268" r:id="rId6"/>
    <p:sldId id="269" r:id="rId7"/>
    <p:sldId id="271" r:id="rId8"/>
    <p:sldId id="272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4" r:id="rId18"/>
    <p:sldId id="285" r:id="rId19"/>
    <p:sldId id="286" r:id="rId20"/>
    <p:sldId id="288" r:id="rId21"/>
    <p:sldId id="289" r:id="rId22"/>
    <p:sldId id="290" r:id="rId23"/>
    <p:sldId id="291" r:id="rId24"/>
    <p:sldId id="292" r:id="rId25"/>
    <p:sldId id="29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9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3BBAB7-E049-4D94-BF73-4D5CA6302A3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22C902-AB29-4C57-8FFB-05FF4124FF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BBAB7-E049-4D94-BF73-4D5CA6302A3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2C902-AB29-4C57-8FFB-05FF4124FF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BBAB7-E049-4D94-BF73-4D5CA6302A3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2C902-AB29-4C57-8FFB-05FF4124FF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BBAB7-E049-4D94-BF73-4D5CA6302A3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2C902-AB29-4C57-8FFB-05FF4124F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BBAB7-E049-4D94-BF73-4D5CA6302A3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2C902-AB29-4C57-8FFB-05FF4124F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BBAB7-E049-4D94-BF73-4D5CA6302A3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2C902-AB29-4C57-8FFB-05FF4124F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BBAB7-E049-4D94-BF73-4D5CA6302A3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2C902-AB29-4C57-8FFB-05FF4124FF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BBAB7-E049-4D94-BF73-4D5CA6302A3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2C902-AB29-4C57-8FFB-05FF4124F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BBAB7-E049-4D94-BF73-4D5CA6302A3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2C902-AB29-4C57-8FFB-05FF4124FF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33BBAB7-E049-4D94-BF73-4D5CA6302A3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22C902-AB29-4C57-8FFB-05FF4124FF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3BBAB7-E049-4D94-BF73-4D5CA6302A3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22C902-AB29-4C57-8FFB-05FF4124F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33BBAB7-E049-4D94-BF73-4D5CA6302A37}" type="datetimeFigureOut">
              <a:rPr lang="en-US" smtClean="0"/>
              <a:pPr/>
              <a:t>6/26/2014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22C902-AB29-4C57-8FFB-05FF4124FF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10" Type="http://schemas.openxmlformats.org/officeDocument/2006/relationships/image" Target="../media/image24.jpeg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0.5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“Before Calculus”: Exponential and Logarithmic Functions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900" smtClean="0"/>
              <a:t>Example 5 – </a:t>
            </a:r>
            <a:r>
              <a:rPr lang="en-US" sz="2900" i="1" smtClean="0"/>
              <a:t>Expanding Logarithmic Expressions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Tx/>
              <a:buNone/>
            </a:pPr>
            <a:r>
              <a:rPr lang="en-US" dirty="0" smtClean="0">
                <a:latin typeface="Times-Roman" charset="0"/>
              </a:rPr>
              <a:t>Use the properties of logarithms to expand each expression.</a:t>
            </a:r>
            <a:br>
              <a:rPr lang="en-US" dirty="0" smtClean="0">
                <a:latin typeface="Times-Roman" charset="0"/>
              </a:rPr>
            </a:br>
            <a:endParaRPr lang="en-US" dirty="0" smtClean="0">
              <a:latin typeface="Times-Roman" charset="0"/>
            </a:endParaRPr>
          </a:p>
          <a:p>
            <a:pPr marL="0" indent="0" eaLnBrk="1" hangingPunct="1">
              <a:buFontTx/>
              <a:buNone/>
            </a:pPr>
            <a:r>
              <a:rPr lang="en-US" b="1" dirty="0" smtClean="0">
                <a:latin typeface="Times-Roman" charset="0"/>
              </a:rPr>
              <a:t>a.</a:t>
            </a:r>
            <a:r>
              <a:rPr lang="en-US" dirty="0" smtClean="0">
                <a:latin typeface="Times-Roman" charset="0"/>
              </a:rPr>
              <a:t>  </a:t>
            </a:r>
            <a:r>
              <a:rPr lang="en-US" dirty="0" smtClean="0"/>
              <a:t>log</a:t>
            </a:r>
            <a:r>
              <a:rPr lang="en-US" baseline="-25000" dirty="0" smtClean="0"/>
              <a:t>4</a:t>
            </a:r>
            <a:r>
              <a:rPr lang="en-US" dirty="0" smtClean="0"/>
              <a:t>5</a:t>
            </a:r>
            <a:r>
              <a:rPr lang="en-US" i="1" dirty="0" smtClean="0"/>
              <a:t>x</a:t>
            </a:r>
            <a:r>
              <a:rPr lang="en-US" baseline="30000" dirty="0" smtClean="0"/>
              <a:t>3</a:t>
            </a:r>
            <a:r>
              <a:rPr lang="en-US" i="1" dirty="0" smtClean="0"/>
              <a:t>y</a:t>
            </a:r>
          </a:p>
          <a:p>
            <a:pPr marL="0" indent="0" eaLnBrk="1" hangingPunct="1"/>
            <a:endParaRPr lang="en-US" i="1" dirty="0" smtClean="0"/>
          </a:p>
          <a:p>
            <a:pPr marL="0" indent="0" eaLnBrk="1" hangingPunct="1">
              <a:buFontTx/>
              <a:buNone/>
            </a:pPr>
            <a:r>
              <a:rPr lang="en-US" b="1" dirty="0" smtClean="0"/>
              <a:t>b.</a:t>
            </a:r>
            <a:r>
              <a:rPr lang="en-US" dirty="0" smtClean="0"/>
              <a:t> </a:t>
            </a:r>
            <a:r>
              <a:rPr lang="en-US" dirty="0" err="1" smtClean="0"/>
              <a:t>ln</a:t>
            </a:r>
            <a:r>
              <a:rPr lang="en-US" i="1" dirty="0" smtClean="0"/>
              <a:t> </a:t>
            </a:r>
          </a:p>
          <a:p>
            <a:pPr marL="0" indent="0" eaLnBrk="1" hangingPunct="1">
              <a:buFontTx/>
              <a:buNone/>
            </a:pPr>
            <a:endParaRPr lang="en-US" i="1" dirty="0" smtClean="0"/>
          </a:p>
          <a:p>
            <a:pPr marL="0" indent="0">
              <a:buFontTx/>
              <a:buNone/>
            </a:pPr>
            <a:r>
              <a:rPr lang="en-US" dirty="0" smtClean="0">
                <a:solidFill>
                  <a:srgbClr val="0073BC"/>
                </a:solidFill>
              </a:rPr>
              <a:t>Solution:</a:t>
            </a:r>
          </a:p>
          <a:p>
            <a:pPr marL="0" indent="0" eaLnBrk="1" hangingPunct="1">
              <a:buFontTx/>
              <a:buNone/>
            </a:pPr>
            <a:r>
              <a:rPr lang="en-US" dirty="0" smtClean="0">
                <a:latin typeface="Times-Roman" charset="0"/>
              </a:rPr>
              <a:t>a. log</a:t>
            </a:r>
            <a:r>
              <a:rPr lang="en-US" baseline="-25000" dirty="0" smtClean="0">
                <a:latin typeface="Times-Roman" charset="0"/>
              </a:rPr>
              <a:t>4</a:t>
            </a:r>
            <a:r>
              <a:rPr lang="en-US" dirty="0" smtClean="0">
                <a:latin typeface="Times-Roman" charset="0"/>
              </a:rPr>
              <a:t>5</a:t>
            </a:r>
            <a:r>
              <a:rPr lang="en-US" i="1" dirty="0" smtClean="0">
                <a:latin typeface="Times-Italic" charset="0"/>
              </a:rPr>
              <a:t>x</a:t>
            </a:r>
            <a:r>
              <a:rPr lang="en-US" baseline="30000" dirty="0" smtClean="0">
                <a:latin typeface="Times-Roman" charset="0"/>
              </a:rPr>
              <a:t>3</a:t>
            </a:r>
            <a:r>
              <a:rPr lang="en-US" i="1" dirty="0" smtClean="0">
                <a:latin typeface="Times-Italic" charset="0"/>
              </a:rPr>
              <a:t>y </a:t>
            </a:r>
            <a:r>
              <a:rPr lang="en-US" dirty="0" smtClean="0"/>
              <a:t>= log</a:t>
            </a:r>
            <a:r>
              <a:rPr lang="en-US" baseline="-25000" dirty="0" smtClean="0"/>
              <a:t>4</a:t>
            </a:r>
            <a:r>
              <a:rPr lang="en-US" dirty="0" smtClean="0"/>
              <a:t>5 + log</a:t>
            </a:r>
            <a:r>
              <a:rPr lang="en-US" baseline="-25000" dirty="0" smtClean="0"/>
              <a:t>4</a:t>
            </a:r>
            <a:r>
              <a:rPr lang="en-US" i="1" dirty="0" smtClean="0"/>
              <a:t>x</a:t>
            </a:r>
            <a:r>
              <a:rPr lang="en-US" baseline="30000" dirty="0" smtClean="0"/>
              <a:t>3 </a:t>
            </a:r>
            <a:r>
              <a:rPr lang="en-US" dirty="0" smtClean="0"/>
              <a:t>+ log</a:t>
            </a:r>
            <a:r>
              <a:rPr lang="en-US" baseline="-25000" dirty="0" smtClean="0"/>
              <a:t>4 </a:t>
            </a:r>
            <a:r>
              <a:rPr lang="en-US" i="1" dirty="0" smtClean="0"/>
              <a:t>y</a:t>
            </a:r>
            <a:br>
              <a:rPr lang="en-US" i="1" dirty="0" smtClean="0"/>
            </a:br>
            <a:endParaRPr lang="en-US" i="1" dirty="0" smtClean="0"/>
          </a:p>
          <a:p>
            <a:pPr marL="0" indent="0" eaLnBrk="1" hangingPunct="1">
              <a:buFontTx/>
              <a:buNone/>
            </a:pPr>
            <a:r>
              <a:rPr lang="en-US" i="1" dirty="0" smtClean="0"/>
              <a:t>                  </a:t>
            </a:r>
            <a:r>
              <a:rPr lang="en-US" dirty="0" smtClean="0"/>
              <a:t>= log</a:t>
            </a:r>
            <a:r>
              <a:rPr lang="en-US" baseline="-25000" dirty="0" smtClean="0"/>
              <a:t>4</a:t>
            </a:r>
            <a:r>
              <a:rPr lang="en-US" dirty="0" smtClean="0"/>
              <a:t>5 + 3 log</a:t>
            </a:r>
            <a:r>
              <a:rPr lang="en-US" baseline="-25000" dirty="0" smtClean="0"/>
              <a:t>4</a:t>
            </a:r>
            <a:r>
              <a:rPr lang="en-US" i="1" dirty="0" smtClean="0"/>
              <a:t>x </a:t>
            </a:r>
            <a:r>
              <a:rPr lang="en-US" dirty="0" smtClean="0"/>
              <a:t>+ log</a:t>
            </a:r>
            <a:r>
              <a:rPr lang="en-US" baseline="-25000" dirty="0" smtClean="0"/>
              <a:t>4</a:t>
            </a:r>
            <a:r>
              <a:rPr lang="en-US" i="1" dirty="0" smtClean="0"/>
              <a:t>y</a:t>
            </a:r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276600"/>
            <a:ext cx="1252538" cy="73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6400800" y="4876800"/>
            <a:ext cx="1979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 dirty="0">
                <a:solidFill>
                  <a:srgbClr val="ED008C"/>
                </a:solidFill>
              </a:rPr>
              <a:t>Product Property</a:t>
            </a:r>
            <a:endParaRPr lang="en-US" dirty="0">
              <a:solidFill>
                <a:srgbClr val="ED008C"/>
              </a:solidFill>
            </a:endParaRPr>
          </a:p>
        </p:txBody>
      </p:sp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6402388" y="5638800"/>
            <a:ext cx="1979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 dirty="0">
                <a:solidFill>
                  <a:srgbClr val="ED008C"/>
                </a:solidFill>
              </a:rPr>
              <a:t>Power Property</a:t>
            </a:r>
            <a:endParaRPr lang="en-US" dirty="0">
              <a:solidFill>
                <a:srgbClr val="ED008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455613" y="1462088"/>
            <a:ext cx="8229600" cy="501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 baseline="0">
              <a:latin typeface="Times-Roman" charset="0"/>
            </a:endParaRPr>
          </a:p>
          <a:p>
            <a:pPr>
              <a:spcBef>
                <a:spcPct val="20000"/>
              </a:spcBef>
            </a:pPr>
            <a:endParaRPr lang="en-US" sz="2400" baseline="0">
              <a:latin typeface="Times-Roman" charset="0"/>
            </a:endParaRPr>
          </a:p>
          <a:p>
            <a:pPr>
              <a:spcBef>
                <a:spcPct val="20000"/>
              </a:spcBef>
            </a:pPr>
            <a:endParaRPr lang="en-US" sz="2400" baseline="0">
              <a:latin typeface="Times-Roman" charset="0"/>
            </a:endParaRPr>
          </a:p>
          <a:p>
            <a:pPr>
              <a:spcBef>
                <a:spcPct val="20000"/>
              </a:spcBef>
            </a:pPr>
            <a:endParaRPr lang="en-US" sz="2400" baseline="0">
              <a:latin typeface="Times-Roman" charset="0"/>
            </a:endParaRPr>
          </a:p>
          <a:p>
            <a:pPr>
              <a:spcBef>
                <a:spcPct val="20000"/>
              </a:spcBef>
            </a:pPr>
            <a:endParaRPr lang="en-US" sz="2400" baseline="0">
              <a:latin typeface="Times-Roman" charset="0"/>
            </a:endParaRPr>
          </a:p>
          <a:p>
            <a:pPr>
              <a:spcBef>
                <a:spcPct val="20000"/>
              </a:spcBef>
            </a:pPr>
            <a:endParaRPr lang="en-US" sz="2400" baseline="0">
              <a:latin typeface="Times-Roman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i="1" baseline="30000" smtClean="0"/>
          </a:p>
          <a:p>
            <a:pPr marL="0" indent="0" eaLnBrk="1" hangingPunct="1">
              <a:buFontTx/>
              <a:buNone/>
            </a:pPr>
            <a:r>
              <a:rPr lang="en-US" i="1" baseline="30000" smtClean="0"/>
              <a:t> </a:t>
            </a:r>
            <a:endParaRPr lang="en-US" i="1" smtClean="0"/>
          </a:p>
          <a:p>
            <a:pPr marL="0" indent="0" eaLnBrk="1" hangingPunct="1">
              <a:buFontTx/>
              <a:buNone/>
            </a:pPr>
            <a:endParaRPr lang="en-US" i="1" smtClean="0"/>
          </a:p>
          <a:p>
            <a:pPr marL="0" indent="0" eaLnBrk="1" hangingPunct="1">
              <a:buFontTx/>
              <a:buNone/>
            </a:pPr>
            <a:endParaRPr lang="en-US" i="1" smtClean="0"/>
          </a:p>
          <a:p>
            <a:pPr marL="0" indent="0" eaLnBrk="1" hangingPunct="1">
              <a:buFontTx/>
              <a:buNone/>
            </a:pPr>
            <a:endParaRPr lang="en-US" i="1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5 – </a:t>
            </a:r>
            <a:r>
              <a:rPr lang="en-US" i="1" smtClean="0"/>
              <a:t>Solution</a:t>
            </a:r>
          </a:p>
        </p:txBody>
      </p:sp>
      <p:sp>
        <p:nvSpPr>
          <p:cNvPr id="1536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5378" name="Picture 18"/>
          <p:cNvPicPr>
            <a:picLocks noChangeAspect="1" noChangeArrowheads="1"/>
          </p:cNvPicPr>
          <p:nvPr/>
        </p:nvPicPr>
        <p:blipFill>
          <a:blip r:embed="rId2" cstate="print"/>
          <a:srcRect b="58365"/>
          <a:stretch>
            <a:fillRect/>
          </a:stretch>
        </p:blipFill>
        <p:spPr bwMode="auto">
          <a:xfrm>
            <a:off x="2430463" y="2514600"/>
            <a:ext cx="27511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447800"/>
            <a:ext cx="4132263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9" name="Rectangle 4"/>
          <p:cNvSpPr>
            <a:spLocks noChangeArrowheads="1"/>
          </p:cNvSpPr>
          <p:nvPr/>
        </p:nvSpPr>
        <p:spPr bwMode="auto">
          <a:xfrm>
            <a:off x="5943600" y="1447800"/>
            <a:ext cx="274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  <a:latin typeface="Times-Roman" charset="0"/>
              </a:rPr>
              <a:t>Rewrite radical using</a:t>
            </a:r>
          </a:p>
          <a:p>
            <a:r>
              <a:rPr lang="en-US" baseline="0">
                <a:solidFill>
                  <a:srgbClr val="ED008C"/>
                </a:solidFill>
                <a:latin typeface="Times-Roman" charset="0"/>
              </a:rPr>
              <a:t>rational exponent.</a:t>
            </a:r>
          </a:p>
        </p:txBody>
      </p:sp>
      <p:sp>
        <p:nvSpPr>
          <p:cNvPr id="15380" name="Rectangle 4"/>
          <p:cNvSpPr>
            <a:spLocks noChangeArrowheads="1"/>
          </p:cNvSpPr>
          <p:nvPr/>
        </p:nvSpPr>
        <p:spPr bwMode="auto">
          <a:xfrm>
            <a:off x="5943600" y="3533775"/>
            <a:ext cx="19796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Power Property</a:t>
            </a:r>
            <a:endParaRPr lang="en-US">
              <a:solidFill>
                <a:srgbClr val="ED008C"/>
              </a:solidFill>
            </a:endParaRPr>
          </a:p>
        </p:txBody>
      </p:sp>
      <p:sp>
        <p:nvSpPr>
          <p:cNvPr id="15381" name="Rectangle 4"/>
          <p:cNvSpPr>
            <a:spLocks noChangeArrowheads="1"/>
          </p:cNvSpPr>
          <p:nvPr/>
        </p:nvSpPr>
        <p:spPr bwMode="auto">
          <a:xfrm>
            <a:off x="5945188" y="2605088"/>
            <a:ext cx="1979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Quotient Property</a:t>
            </a:r>
            <a:endParaRPr lang="en-US">
              <a:solidFill>
                <a:srgbClr val="ED008C"/>
              </a:solidFill>
            </a:endParaRPr>
          </a:p>
        </p:txBody>
      </p:sp>
      <p:sp>
        <p:nvSpPr>
          <p:cNvPr id="15372" name="Rectangle 5"/>
          <p:cNvSpPr>
            <a:spLocks noChangeArrowheads="1"/>
          </p:cNvSpPr>
          <p:nvPr/>
        </p:nvSpPr>
        <p:spPr bwMode="auto">
          <a:xfrm>
            <a:off x="8150225" y="762000"/>
            <a:ext cx="841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 baseline="0">
                <a:solidFill>
                  <a:schemeClr val="bg1"/>
                </a:solidFill>
              </a:rPr>
              <a:t>cont’d</a:t>
            </a:r>
          </a:p>
        </p:txBody>
      </p:sp>
      <p:pic>
        <p:nvPicPr>
          <p:cNvPr id="15384" name="Picture 24"/>
          <p:cNvPicPr>
            <a:picLocks noChangeAspect="1" noChangeArrowheads="1"/>
          </p:cNvPicPr>
          <p:nvPr/>
        </p:nvPicPr>
        <p:blipFill>
          <a:blip r:embed="rId2" cstate="print"/>
          <a:srcRect t="47583"/>
          <a:stretch>
            <a:fillRect/>
          </a:stretch>
        </p:blipFill>
        <p:spPr bwMode="auto">
          <a:xfrm>
            <a:off x="2430463" y="3290888"/>
            <a:ext cx="2751137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0" grpId="0"/>
      <p:bldP spid="153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Rewriting Logarithmic Expressions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>
                <a:latin typeface="Times-Roman" charset="0"/>
              </a:rPr>
              <a:t>In Example 5, the properties of logarithms were used to </a:t>
            </a:r>
            <a:r>
              <a:rPr lang="en-US" i="1" smtClean="0">
                <a:latin typeface="Times-Italic" charset="0"/>
              </a:rPr>
              <a:t>expand </a:t>
            </a:r>
            <a:r>
              <a:rPr lang="en-US" smtClean="0">
                <a:latin typeface="Times-Roman" charset="0"/>
              </a:rPr>
              <a:t>logarithmic expressions. </a:t>
            </a:r>
          </a:p>
          <a:p>
            <a:pPr marL="0" indent="0" eaLnBrk="1" hangingPunct="1">
              <a:buFontTx/>
              <a:buNone/>
            </a:pPr>
            <a:endParaRPr lang="en-US" smtClean="0">
              <a:latin typeface="Times-Roman" charset="0"/>
            </a:endParaRPr>
          </a:p>
          <a:p>
            <a:pPr marL="0" indent="0" eaLnBrk="1" hangingPunct="1">
              <a:buFontTx/>
              <a:buNone/>
            </a:pPr>
            <a:r>
              <a:rPr lang="en-US" smtClean="0">
                <a:latin typeface="Times-Roman" charset="0"/>
              </a:rPr>
              <a:t>In Example 6, this procedure is reversed and the properties of logarithms are used to </a:t>
            </a:r>
            <a:r>
              <a:rPr lang="en-US" i="1" smtClean="0">
                <a:latin typeface="Times-Italic" charset="0"/>
              </a:rPr>
              <a:t>condense </a:t>
            </a:r>
            <a:r>
              <a:rPr lang="en-US" smtClean="0">
                <a:latin typeface="Times-Roman" charset="0"/>
              </a:rPr>
              <a:t>logarithmic expressions.</a:t>
            </a:r>
            <a:endParaRPr lang="en-US" i="1" baseline="30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Example 6 – </a:t>
            </a:r>
            <a:r>
              <a:rPr lang="en-US" sz="2800" i="1" smtClean="0"/>
              <a:t>Condensing Logarithmic Expressions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mtClean="0">
                <a:latin typeface="Times-Roman" charset="0"/>
              </a:rPr>
              <a:t>Use the properties of logarithms to condense each expression.</a:t>
            </a:r>
          </a:p>
          <a:p>
            <a:pPr marL="0" indent="0" eaLnBrk="1" hangingPunct="1">
              <a:buFontTx/>
              <a:buNone/>
            </a:pPr>
            <a:endParaRPr lang="en-US" smtClean="0">
              <a:latin typeface="Times-Roman" charset="0"/>
            </a:endParaRPr>
          </a:p>
          <a:p>
            <a:pPr marL="0" indent="0" eaLnBrk="1" hangingPunct="1">
              <a:buFontTx/>
              <a:buNone/>
            </a:pPr>
            <a:r>
              <a:rPr lang="en-US" b="1" smtClean="0"/>
              <a:t>a.</a:t>
            </a:r>
            <a:r>
              <a:rPr lang="en-US" smtClean="0"/>
              <a:t>    log</a:t>
            </a:r>
            <a:r>
              <a:rPr lang="en-US" baseline="-25000" smtClean="0"/>
              <a:t>10</a:t>
            </a:r>
            <a:r>
              <a:rPr lang="en-US" i="1" smtClean="0"/>
              <a:t>x</a:t>
            </a:r>
            <a:r>
              <a:rPr lang="en-US" smtClean="0"/>
              <a:t> + 3 log</a:t>
            </a:r>
            <a:r>
              <a:rPr lang="en-US" baseline="-25000" smtClean="0"/>
              <a:t>10</a:t>
            </a:r>
            <a:r>
              <a:rPr lang="en-US" smtClean="0"/>
              <a:t>(</a:t>
            </a:r>
            <a:r>
              <a:rPr lang="en-US" i="1" smtClean="0"/>
              <a:t>x</a:t>
            </a:r>
            <a:r>
              <a:rPr lang="en-US" smtClean="0"/>
              <a:t> + 1)</a:t>
            </a:r>
            <a:endParaRPr lang="en-US" smtClean="0">
              <a:latin typeface="Times-Roman" charset="0"/>
            </a:endParaRPr>
          </a:p>
          <a:p>
            <a:pPr marL="0" indent="0" eaLnBrk="1" hangingPunct="1">
              <a:buFontTx/>
              <a:buNone/>
            </a:pPr>
            <a:endParaRPr lang="en-US" i="1" smtClean="0"/>
          </a:p>
          <a:p>
            <a:pPr marL="0" indent="0" eaLnBrk="1" hangingPunct="1">
              <a:buFontTx/>
              <a:buNone/>
            </a:pPr>
            <a:r>
              <a:rPr lang="en-US" b="1" smtClean="0"/>
              <a:t>b.</a:t>
            </a:r>
            <a:r>
              <a:rPr lang="en-US" smtClean="0"/>
              <a:t> 2ln(</a:t>
            </a:r>
            <a:r>
              <a:rPr lang="en-US" i="1" smtClean="0"/>
              <a:t>x </a:t>
            </a:r>
            <a:r>
              <a:rPr lang="en-US" smtClean="0"/>
              <a:t>+ 2) 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–</a:t>
            </a:r>
            <a:r>
              <a:rPr lang="en-US" smtClean="0"/>
              <a:t> ln</a:t>
            </a:r>
            <a:r>
              <a:rPr lang="en-US" i="1" smtClean="0"/>
              <a:t>x</a:t>
            </a:r>
          </a:p>
          <a:p>
            <a:pPr marL="0" indent="0" eaLnBrk="1" hangingPunct="1">
              <a:buFontTx/>
              <a:buNone/>
            </a:pPr>
            <a:endParaRPr lang="en-US" i="1" smtClean="0"/>
          </a:p>
          <a:p>
            <a:pPr marL="0" indent="0" eaLnBrk="1" hangingPunct="1">
              <a:buFontTx/>
              <a:buNone/>
            </a:pPr>
            <a:r>
              <a:rPr lang="en-US" b="1" smtClean="0"/>
              <a:t>c.</a:t>
            </a:r>
            <a:r>
              <a:rPr lang="en-US" smtClean="0"/>
              <a:t>   [log</a:t>
            </a:r>
            <a:r>
              <a:rPr lang="en-US" baseline="-25000" smtClean="0"/>
              <a:t>2</a:t>
            </a:r>
            <a:r>
              <a:rPr lang="en-US" i="1" smtClean="0"/>
              <a:t>x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mtClean="0"/>
              <a:t>+ log</a:t>
            </a:r>
            <a:r>
              <a:rPr lang="en-US" baseline="-25000" smtClean="0"/>
              <a:t>2</a:t>
            </a:r>
            <a:r>
              <a:rPr lang="en-US" smtClean="0"/>
              <a:t>(</a:t>
            </a:r>
            <a:r>
              <a:rPr lang="en-US" i="1" smtClean="0"/>
              <a:t>x </a:t>
            </a:r>
            <a:r>
              <a:rPr lang="en-US" smtClean="0">
                <a:solidFill>
                  <a:srgbClr val="000000"/>
                </a:solidFill>
                <a:cs typeface="Times New Roman" pitchFamily="18" charset="0"/>
              </a:rPr>
              <a:t>–</a:t>
            </a:r>
            <a:r>
              <a:rPr lang="en-US" i="1" smtClean="0"/>
              <a:t> </a:t>
            </a:r>
            <a:r>
              <a:rPr lang="en-US" smtClean="0"/>
              <a:t>4)]</a:t>
            </a:r>
            <a:endParaRPr lang="en-US" i="1" smtClean="0"/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7416" name="Picture 13"/>
          <p:cNvPicPr>
            <a:picLocks noChangeAspect="1" noChangeArrowheads="1"/>
          </p:cNvPicPr>
          <p:nvPr/>
        </p:nvPicPr>
        <p:blipFill>
          <a:blip r:embed="rId2" cstate="print"/>
          <a:srcRect l="9264" r="83781" b="-4141"/>
          <a:stretch>
            <a:fillRect/>
          </a:stretch>
        </p:blipFill>
        <p:spPr bwMode="auto">
          <a:xfrm>
            <a:off x="868363" y="2703513"/>
            <a:ext cx="274637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14"/>
          <p:cNvPicPr>
            <a:picLocks noChangeAspect="1" noChangeArrowheads="1"/>
          </p:cNvPicPr>
          <p:nvPr/>
        </p:nvPicPr>
        <p:blipFill>
          <a:blip r:embed="rId3" cstate="print"/>
          <a:srcRect l="9865" t="-10313" r="86139" b="-6563"/>
          <a:stretch>
            <a:fillRect/>
          </a:stretch>
        </p:blipFill>
        <p:spPr bwMode="auto">
          <a:xfrm>
            <a:off x="874713" y="4419600"/>
            <a:ext cx="1492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6 – </a:t>
            </a:r>
            <a:r>
              <a:rPr lang="en-US" i="1" smtClean="0"/>
              <a:t>Solution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b="1" dirty="0" smtClean="0"/>
              <a:t>a.</a:t>
            </a:r>
            <a:r>
              <a:rPr lang="en-US" dirty="0" smtClean="0"/>
              <a:t>    log</a:t>
            </a:r>
            <a:r>
              <a:rPr lang="en-US" baseline="-25000" dirty="0" smtClean="0"/>
              <a:t>10</a:t>
            </a:r>
            <a:r>
              <a:rPr lang="en-US" i="1" dirty="0" smtClean="0"/>
              <a:t>x</a:t>
            </a:r>
            <a:r>
              <a:rPr lang="en-US" dirty="0" smtClean="0"/>
              <a:t> + 3 log</a:t>
            </a:r>
            <a:r>
              <a:rPr lang="en-US" baseline="-25000" dirty="0" smtClean="0"/>
              <a:t>10</a:t>
            </a:r>
            <a:r>
              <a:rPr lang="en-US" dirty="0" smtClean="0"/>
              <a:t>(</a:t>
            </a:r>
            <a:r>
              <a:rPr lang="en-US" i="1" dirty="0" smtClean="0"/>
              <a:t>x </a:t>
            </a:r>
            <a:r>
              <a:rPr lang="en-US" dirty="0" smtClean="0"/>
              <a:t>+ 1)</a:t>
            </a:r>
            <a:endParaRPr lang="en-US" dirty="0" smtClean="0">
              <a:latin typeface="Times-Roman" charset="0"/>
            </a:endParaRPr>
          </a:p>
          <a:p>
            <a:pPr marL="0" indent="0">
              <a:buNone/>
            </a:pPr>
            <a:r>
              <a:rPr lang="en-US" i="1" dirty="0" smtClean="0"/>
              <a:t>		</a:t>
            </a:r>
            <a:r>
              <a:rPr lang="en-US" dirty="0" smtClean="0"/>
              <a:t> =log</a:t>
            </a:r>
            <a:r>
              <a:rPr lang="en-US" baseline="-25000" dirty="0" smtClean="0"/>
              <a:t>10</a:t>
            </a:r>
            <a:r>
              <a:rPr lang="en-US" i="1" dirty="0" smtClean="0"/>
              <a:t>x</a:t>
            </a:r>
            <a:r>
              <a:rPr lang="en-US" baseline="30000" dirty="0" smtClean="0"/>
              <a:t>1/2</a:t>
            </a:r>
            <a:r>
              <a:rPr lang="en-US" dirty="0" smtClean="0"/>
              <a:t> + log</a:t>
            </a:r>
            <a:r>
              <a:rPr lang="en-US" baseline="-25000" dirty="0" smtClean="0"/>
              <a:t>10</a:t>
            </a:r>
            <a:r>
              <a:rPr lang="en-US" dirty="0" smtClean="0"/>
              <a:t>(</a:t>
            </a:r>
            <a:r>
              <a:rPr lang="en-US" i="1" dirty="0" smtClean="0"/>
              <a:t>x </a:t>
            </a:r>
            <a:r>
              <a:rPr lang="en-US" dirty="0" smtClean="0"/>
              <a:t>+ 1)</a:t>
            </a:r>
            <a:r>
              <a:rPr lang="en-US" baseline="30000" dirty="0" smtClean="0"/>
              <a:t>3</a:t>
            </a:r>
            <a:endParaRPr lang="en-US" i="1" dirty="0" smtClean="0"/>
          </a:p>
          <a:p>
            <a:pPr marL="0" indent="0" eaLnBrk="1" hangingPunct="1">
              <a:buFontTx/>
              <a:buNone/>
            </a:pPr>
            <a:endParaRPr lang="en-US" i="1" dirty="0" smtClean="0"/>
          </a:p>
          <a:p>
            <a:pPr marL="0" indent="0" eaLnBrk="1" hangingPunct="1">
              <a:buFontTx/>
              <a:buNone/>
            </a:pPr>
            <a:endParaRPr lang="en-US" i="1" dirty="0" smtClean="0"/>
          </a:p>
          <a:p>
            <a:pPr marL="0" indent="0" eaLnBrk="1" hangingPunct="1">
              <a:buFontTx/>
              <a:buNone/>
            </a:pPr>
            <a:r>
              <a:rPr lang="en-US" i="1" dirty="0" smtClean="0"/>
              <a:t>                                       </a:t>
            </a:r>
          </a:p>
          <a:p>
            <a:pPr marL="0" indent="0" eaLnBrk="1" hangingPunct="1">
              <a:buFontTx/>
              <a:buNone/>
            </a:pPr>
            <a:r>
              <a:rPr lang="en-US" b="1" dirty="0" smtClean="0"/>
              <a:t>b.</a:t>
            </a:r>
            <a:r>
              <a:rPr lang="en-US" dirty="0" smtClean="0"/>
              <a:t> 2 </a:t>
            </a:r>
            <a:r>
              <a:rPr lang="en-US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x </a:t>
            </a:r>
            <a:r>
              <a:rPr lang="en-US" dirty="0" smtClean="0"/>
              <a:t>+</a:t>
            </a:r>
            <a:r>
              <a:rPr lang="en-US" i="1" dirty="0" smtClean="0"/>
              <a:t> </a:t>
            </a:r>
            <a:r>
              <a:rPr lang="en-US" dirty="0" smtClean="0"/>
              <a:t>2) 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–</a:t>
            </a:r>
            <a:r>
              <a:rPr lang="en-US" dirty="0" smtClean="0"/>
              <a:t> </a:t>
            </a:r>
            <a:r>
              <a:rPr lang="en-US" dirty="0" err="1" smtClean="0"/>
              <a:t>ln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</a:p>
          <a:p>
            <a:pPr marL="0" indent="0">
              <a:buNone/>
            </a:pPr>
            <a:r>
              <a:rPr lang="en-US" i="1" dirty="0" smtClean="0"/>
              <a:t>			 = </a:t>
            </a:r>
            <a:r>
              <a:rPr lang="en-US" dirty="0" err="1" smtClean="0"/>
              <a:t>ln</a:t>
            </a:r>
            <a:r>
              <a:rPr lang="en-US" dirty="0" smtClean="0"/>
              <a:t>(</a:t>
            </a:r>
            <a:r>
              <a:rPr lang="en-US" i="1" dirty="0" smtClean="0"/>
              <a:t>x </a:t>
            </a:r>
            <a:r>
              <a:rPr lang="en-US" dirty="0" smtClean="0"/>
              <a:t>+ 2)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–</a:t>
            </a:r>
            <a:r>
              <a:rPr lang="en-US" dirty="0" smtClean="0"/>
              <a:t> </a:t>
            </a:r>
            <a:r>
              <a:rPr lang="en-US" dirty="0" err="1" smtClean="0"/>
              <a:t>ln</a:t>
            </a:r>
            <a:r>
              <a:rPr lang="en-US" dirty="0" smtClean="0"/>
              <a:t> </a:t>
            </a:r>
            <a:r>
              <a:rPr lang="en-US" i="1" dirty="0" smtClean="0"/>
              <a:t>x</a:t>
            </a: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2" cstate="print"/>
          <a:srcRect l="9264" r="83781" b="-4141"/>
          <a:stretch>
            <a:fillRect/>
          </a:stretch>
        </p:blipFill>
        <p:spPr bwMode="auto">
          <a:xfrm>
            <a:off x="868363" y="1509713"/>
            <a:ext cx="274637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1" name="Rectangle 4"/>
          <p:cNvSpPr>
            <a:spLocks noChangeArrowheads="1"/>
          </p:cNvSpPr>
          <p:nvPr/>
        </p:nvSpPr>
        <p:spPr bwMode="auto">
          <a:xfrm>
            <a:off x="6629400" y="19192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Power Property</a:t>
            </a:r>
            <a:endParaRPr lang="en-US">
              <a:solidFill>
                <a:srgbClr val="ED008C"/>
              </a:solidFill>
            </a:endParaRP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629400" y="2681288"/>
            <a:ext cx="1979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Product Property</a:t>
            </a:r>
            <a:endParaRPr lang="en-US">
              <a:solidFill>
                <a:srgbClr val="ED008C"/>
              </a:solidFill>
            </a:endParaRPr>
          </a:p>
        </p:txBody>
      </p:sp>
      <p:pic>
        <p:nvPicPr>
          <p:cNvPr id="46093" name="Picture 13"/>
          <p:cNvPicPr>
            <a:picLocks noChangeAspect="1" noChangeArrowheads="1"/>
          </p:cNvPicPr>
          <p:nvPr/>
        </p:nvPicPr>
        <p:blipFill>
          <a:blip r:embed="rId3" cstate="print"/>
          <a:srcRect l="47380" t="44919" r="13536"/>
          <a:stretch>
            <a:fillRect/>
          </a:stretch>
        </p:blipFill>
        <p:spPr bwMode="auto">
          <a:xfrm>
            <a:off x="2286000" y="2590800"/>
            <a:ext cx="26400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98" name="Picture 18"/>
          <p:cNvPicPr>
            <a:picLocks noChangeAspect="1" noChangeArrowheads="1"/>
          </p:cNvPicPr>
          <p:nvPr/>
        </p:nvPicPr>
        <p:blipFill>
          <a:blip r:embed="rId4" cstate="print"/>
          <a:srcRect l="49310" t="38196"/>
          <a:stretch>
            <a:fillRect/>
          </a:stretch>
        </p:blipFill>
        <p:spPr bwMode="auto">
          <a:xfrm>
            <a:off x="3352800" y="4953000"/>
            <a:ext cx="250666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99" name="Rectangle 4"/>
          <p:cNvSpPr>
            <a:spLocks noChangeArrowheads="1"/>
          </p:cNvSpPr>
          <p:nvPr/>
        </p:nvSpPr>
        <p:spPr bwMode="auto">
          <a:xfrm>
            <a:off x="6642100" y="45720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 dirty="0">
                <a:solidFill>
                  <a:srgbClr val="ED008C"/>
                </a:solidFill>
              </a:rPr>
              <a:t>Quotient Property</a:t>
            </a:r>
            <a:endParaRPr lang="en-US" dirty="0">
              <a:solidFill>
                <a:srgbClr val="ED008C"/>
              </a:solidFill>
            </a:endParaRPr>
          </a:p>
        </p:txBody>
      </p:sp>
      <p:sp>
        <p:nvSpPr>
          <p:cNvPr id="46100" name="Rectangle 4"/>
          <p:cNvSpPr>
            <a:spLocks noChangeArrowheads="1"/>
          </p:cNvSpPr>
          <p:nvPr/>
        </p:nvSpPr>
        <p:spPr bwMode="auto">
          <a:xfrm>
            <a:off x="6642100" y="37480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 dirty="0">
                <a:solidFill>
                  <a:srgbClr val="ED008C"/>
                </a:solidFill>
              </a:rPr>
              <a:t>Power Property               </a:t>
            </a:r>
            <a:endParaRPr lang="en-US" dirty="0">
              <a:solidFill>
                <a:srgbClr val="ED008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6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2" grpId="0"/>
      <p:bldP spid="46099" grpId="0"/>
      <p:bldP spid="4610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6 – </a:t>
            </a:r>
            <a:r>
              <a:rPr lang="en-US" i="1" smtClean="0"/>
              <a:t>Solution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457200" indent="-457200" eaLnBrk="1" hangingPunct="1">
              <a:buFontTx/>
              <a:buNone/>
            </a:pPr>
            <a:r>
              <a:rPr lang="en-US" b="1" dirty="0" smtClean="0"/>
              <a:t>c.</a:t>
            </a:r>
            <a:r>
              <a:rPr lang="en-US" dirty="0" smtClean="0"/>
              <a:t>    [log</a:t>
            </a:r>
            <a:r>
              <a:rPr lang="en-US" baseline="-25000" dirty="0" smtClean="0"/>
              <a:t>2</a:t>
            </a:r>
            <a:r>
              <a:rPr lang="en-US" i="1" dirty="0" smtClean="0"/>
              <a:t>x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smtClean="0"/>
              <a:t>+ log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 smtClean="0"/>
              <a:t>x </a:t>
            </a:r>
            <a:r>
              <a:rPr lang="en-US" dirty="0" smtClean="0"/>
              <a:t>–</a:t>
            </a:r>
            <a:r>
              <a:rPr lang="en-US" i="1" dirty="0" smtClean="0"/>
              <a:t> </a:t>
            </a:r>
            <a:r>
              <a:rPr lang="en-US" dirty="0" smtClean="0"/>
              <a:t>4)]</a:t>
            </a:r>
          </a:p>
          <a:p>
            <a:pPr marL="457200" indent="-457200">
              <a:buNone/>
            </a:pPr>
            <a:r>
              <a:rPr lang="en-US" i="1" dirty="0" smtClean="0"/>
              <a:t>             		=</a:t>
            </a:r>
            <a:r>
              <a:rPr lang="en-US" dirty="0" smtClean="0"/>
              <a:t> log</a:t>
            </a:r>
            <a:r>
              <a:rPr lang="en-US" baseline="-25000" dirty="0" smtClean="0"/>
              <a:t>2</a:t>
            </a:r>
            <a:r>
              <a:rPr lang="en-US" i="1" dirty="0" smtClean="0"/>
              <a:t>[x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dirty="0" smtClean="0"/>
              <a:t>(</a:t>
            </a:r>
            <a:r>
              <a:rPr lang="en-US" i="1" dirty="0" smtClean="0"/>
              <a:t>x </a:t>
            </a:r>
            <a:r>
              <a:rPr lang="en-US" dirty="0" smtClean="0"/>
              <a:t>–</a:t>
            </a:r>
            <a:r>
              <a:rPr lang="en-US" i="1" dirty="0" smtClean="0"/>
              <a:t> </a:t>
            </a:r>
            <a:r>
              <a:rPr lang="en-US" dirty="0" smtClean="0"/>
              <a:t>4)]</a:t>
            </a:r>
            <a:r>
              <a:rPr lang="en-US" i="1" dirty="0" smtClean="0"/>
              <a:t>          </a:t>
            </a:r>
          </a:p>
          <a:p>
            <a:pPr marL="457200" indent="-457200" eaLnBrk="1" hangingPunct="1">
              <a:buFontTx/>
              <a:buNone/>
            </a:pPr>
            <a:r>
              <a:rPr lang="en-US" i="1" dirty="0" smtClean="0"/>
              <a:t>                          =</a:t>
            </a:r>
            <a:r>
              <a:rPr lang="en-US" dirty="0" smtClean="0"/>
              <a:t> log</a:t>
            </a:r>
            <a:r>
              <a:rPr lang="en-US" baseline="-25000" dirty="0" smtClean="0"/>
              <a:t>2</a:t>
            </a:r>
            <a:r>
              <a:rPr lang="en-US" dirty="0" smtClean="0"/>
              <a:t>[</a:t>
            </a:r>
            <a:r>
              <a:rPr lang="en-US" i="1" dirty="0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x </a:t>
            </a:r>
            <a:r>
              <a:rPr lang="en-US" dirty="0" smtClean="0"/>
              <a:t>– 4)]</a:t>
            </a:r>
            <a:r>
              <a:rPr lang="en-US" baseline="30000" dirty="0" smtClean="0"/>
              <a:t>1/3</a:t>
            </a:r>
          </a:p>
          <a:p>
            <a:pPr marL="457200" indent="-457200" eaLnBrk="1" hangingPunct="1">
              <a:buFontTx/>
              <a:buNone/>
            </a:pPr>
            <a:endParaRPr lang="en-US" i="1" dirty="0" smtClean="0"/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4" name="Rectangle 5"/>
          <p:cNvSpPr>
            <a:spLocks noChangeArrowheads="1"/>
          </p:cNvSpPr>
          <p:nvPr/>
        </p:nvSpPr>
        <p:spPr bwMode="auto">
          <a:xfrm>
            <a:off x="8150225" y="762000"/>
            <a:ext cx="841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 baseline="0">
                <a:solidFill>
                  <a:schemeClr val="bg1"/>
                </a:solidFill>
              </a:rPr>
              <a:t>cont’d</a:t>
            </a:r>
          </a:p>
        </p:txBody>
      </p:sp>
      <p:sp>
        <p:nvSpPr>
          <p:cNvPr id="18450" name="Rectangle 4"/>
          <p:cNvSpPr>
            <a:spLocks noChangeArrowheads="1"/>
          </p:cNvSpPr>
          <p:nvPr/>
        </p:nvSpPr>
        <p:spPr bwMode="auto">
          <a:xfrm>
            <a:off x="6858000" y="2363788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Power Property</a:t>
            </a:r>
            <a:endParaRPr lang="en-US">
              <a:solidFill>
                <a:srgbClr val="ED008C"/>
              </a:solidFill>
            </a:endParaRPr>
          </a:p>
        </p:txBody>
      </p:sp>
      <p:sp>
        <p:nvSpPr>
          <p:cNvPr id="19466" name="Rectangle 4"/>
          <p:cNvSpPr>
            <a:spLocks noChangeArrowheads="1"/>
          </p:cNvSpPr>
          <p:nvPr/>
        </p:nvSpPr>
        <p:spPr bwMode="auto">
          <a:xfrm>
            <a:off x="6858000" y="1500188"/>
            <a:ext cx="1979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Product Property</a:t>
            </a:r>
            <a:endParaRPr lang="en-US">
              <a:solidFill>
                <a:srgbClr val="ED008C"/>
              </a:solidFill>
            </a:endParaRPr>
          </a:p>
        </p:txBody>
      </p:sp>
      <p:sp>
        <p:nvSpPr>
          <p:cNvPr id="18452" name="Rectangle 4"/>
          <p:cNvSpPr>
            <a:spLocks noChangeArrowheads="1"/>
          </p:cNvSpPr>
          <p:nvPr/>
        </p:nvSpPr>
        <p:spPr bwMode="auto">
          <a:xfrm>
            <a:off x="6858000" y="32004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Rewrite with a radical.</a:t>
            </a:r>
            <a:endParaRPr lang="en-US">
              <a:solidFill>
                <a:srgbClr val="ED008C"/>
              </a:solidFill>
            </a:endParaRPr>
          </a:p>
        </p:txBody>
      </p:sp>
      <p:pic>
        <p:nvPicPr>
          <p:cNvPr id="18456" name="Picture 24"/>
          <p:cNvPicPr>
            <a:picLocks noChangeAspect="1" noChangeArrowheads="1"/>
          </p:cNvPicPr>
          <p:nvPr/>
        </p:nvPicPr>
        <p:blipFill>
          <a:blip r:embed="rId2" cstate="print"/>
          <a:srcRect l="56223" t="64932"/>
          <a:stretch>
            <a:fillRect/>
          </a:stretch>
        </p:blipFill>
        <p:spPr bwMode="auto">
          <a:xfrm>
            <a:off x="3352800" y="3048000"/>
            <a:ext cx="2373312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26"/>
          <p:cNvPicPr>
            <a:picLocks noChangeAspect="1" noChangeArrowheads="1"/>
          </p:cNvPicPr>
          <p:nvPr/>
        </p:nvPicPr>
        <p:blipFill>
          <a:blip r:embed="rId3" cstate="print"/>
          <a:srcRect l="9865" t="-10313" r="86139" b="-6563"/>
          <a:stretch>
            <a:fillRect/>
          </a:stretch>
        </p:blipFill>
        <p:spPr bwMode="auto">
          <a:xfrm>
            <a:off x="917575" y="1447800"/>
            <a:ext cx="149225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Picture 27"/>
          <p:cNvPicPr>
            <a:picLocks noChangeAspect="1" noChangeArrowheads="1"/>
          </p:cNvPicPr>
          <p:nvPr/>
        </p:nvPicPr>
        <p:blipFill>
          <a:blip r:embed="rId3" cstate="print"/>
          <a:srcRect l="9865" t="-10313" r="86139" b="-6563"/>
          <a:stretch>
            <a:fillRect/>
          </a:stretch>
        </p:blipFill>
        <p:spPr bwMode="auto">
          <a:xfrm>
            <a:off x="3505200" y="1905000"/>
            <a:ext cx="152400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0" grpId="0"/>
      <p:bldP spid="1845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Also from last year…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r>
              <a:rPr lang="en-US" sz="2800" smtClean="0"/>
              <a:t>Solve simple exponential and logarithmic equations.</a:t>
            </a:r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endParaRPr lang="en-US" sz="2800" smtClean="0"/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r>
              <a:rPr lang="en-US" sz="2800" smtClean="0"/>
              <a:t>Solve more complicated exponential equations.</a:t>
            </a:r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endParaRPr lang="en-US" sz="2800" smtClean="0">
              <a:latin typeface="FrutigerLTStd-Cn" charset="0"/>
            </a:endParaRPr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r>
              <a:rPr lang="en-US" sz="2800" smtClean="0"/>
              <a:t>Solve more complicated logarithmic equations.</a:t>
            </a:r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endParaRPr lang="en-US" sz="2800" smtClean="0"/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  <a:buFontTx/>
              <a:buChar char="•"/>
            </a:pPr>
            <a:r>
              <a:rPr lang="en-US" sz="2800" smtClean="0"/>
              <a:t>Use exponential and logarithmic equations to model and solve real-life problems.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dirty="0" smtClean="0"/>
              <a:t>Helpful Properties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i="1" smtClean="0"/>
              <a:t>One-to-One Properties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i="1" smtClean="0"/>
              <a:t/>
            </a:r>
            <a:br>
              <a:rPr lang="en-US" i="1" smtClean="0"/>
            </a:br>
            <a:r>
              <a:rPr lang="en-US" i="1" smtClean="0"/>
              <a:t>                         </a:t>
            </a:r>
            <a:r>
              <a:rPr lang="en-US" sz="1200" i="1" smtClean="0"/>
              <a:t> </a:t>
            </a:r>
            <a:r>
              <a:rPr lang="en-US" i="1" smtClean="0"/>
              <a:t>a</a:t>
            </a:r>
            <a:r>
              <a:rPr lang="en-US" i="1" baseline="30000" smtClean="0"/>
              <a:t>x </a:t>
            </a:r>
            <a:r>
              <a:rPr lang="en-US" smtClean="0"/>
              <a:t>=</a:t>
            </a:r>
            <a:r>
              <a:rPr lang="en-US" i="1" smtClean="0"/>
              <a:t> a</a:t>
            </a:r>
            <a:r>
              <a:rPr lang="en-US" i="1" baseline="30000" smtClean="0"/>
              <a:t>y</a:t>
            </a:r>
            <a:r>
              <a:rPr lang="en-US" i="1" smtClean="0"/>
              <a:t> </a:t>
            </a:r>
            <a:r>
              <a:rPr lang="en-US" smtClean="0"/>
              <a:t>if and only if </a:t>
            </a:r>
            <a:r>
              <a:rPr lang="en-US" i="1" smtClean="0"/>
              <a:t>x </a:t>
            </a:r>
            <a:r>
              <a:rPr lang="en-US" smtClean="0"/>
              <a:t>= </a:t>
            </a:r>
            <a:r>
              <a:rPr lang="en-US" i="1" smtClean="0"/>
              <a:t>y</a:t>
            </a:r>
            <a:r>
              <a:rPr lang="en-US" smtClean="0"/>
              <a:t>.</a:t>
            </a:r>
            <a:endParaRPr lang="en-US" i="1" smtClean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                    log</a:t>
            </a:r>
            <a:r>
              <a:rPr lang="en-US" i="1" baseline="-25000" smtClean="0"/>
              <a:t>a </a:t>
            </a:r>
            <a:r>
              <a:rPr lang="en-US" i="1" smtClean="0"/>
              <a:t>x </a:t>
            </a:r>
            <a:r>
              <a:rPr lang="en-US" smtClean="0"/>
              <a:t>=</a:t>
            </a:r>
            <a:r>
              <a:rPr lang="en-US" i="1" smtClean="0"/>
              <a:t> </a:t>
            </a:r>
            <a:r>
              <a:rPr lang="en-US" smtClean="0"/>
              <a:t>log</a:t>
            </a:r>
            <a:r>
              <a:rPr lang="en-US" i="1" baseline="-25000" smtClean="0"/>
              <a:t>a  </a:t>
            </a:r>
            <a:r>
              <a:rPr lang="en-US" i="1" smtClean="0"/>
              <a:t>y </a:t>
            </a:r>
            <a:r>
              <a:rPr lang="en-US" smtClean="0"/>
              <a:t>if and only if </a:t>
            </a:r>
            <a:r>
              <a:rPr lang="en-US" i="1" smtClean="0"/>
              <a:t>x </a:t>
            </a:r>
            <a:r>
              <a:rPr lang="en-US" smtClean="0"/>
              <a:t>= </a:t>
            </a:r>
            <a:r>
              <a:rPr lang="en-US" i="1" smtClean="0"/>
              <a:t>y</a:t>
            </a:r>
            <a:r>
              <a:rPr lang="en-US" smtClean="0"/>
              <a:t>.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smtClean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i="1" smtClean="0"/>
              <a:t>Inverse Properties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i="1" smtClean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i="1" smtClean="0"/>
              <a:t>			                  a</a:t>
            </a:r>
            <a:r>
              <a:rPr lang="en-US" baseline="30000" smtClean="0"/>
              <a:t>log</a:t>
            </a:r>
            <a:r>
              <a:rPr lang="en-US" sz="1600" i="1" baseline="10000" smtClean="0"/>
              <a:t>a </a:t>
            </a:r>
            <a:r>
              <a:rPr lang="en-US" i="1" baseline="30000" smtClean="0"/>
              <a:t>x</a:t>
            </a:r>
            <a:r>
              <a:rPr lang="en-US" i="1" smtClean="0"/>
              <a:t> </a:t>
            </a:r>
            <a:r>
              <a:rPr lang="en-US" smtClean="0"/>
              <a:t>= </a:t>
            </a:r>
            <a:r>
              <a:rPr lang="en-US" i="1" smtClean="0"/>
              <a:t>x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i="1" smtClean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smtClean="0"/>
              <a:t>		                  log</a:t>
            </a:r>
            <a:r>
              <a:rPr lang="en-US" i="1" baseline="-25000" smtClean="0"/>
              <a:t>a </a:t>
            </a:r>
            <a:r>
              <a:rPr lang="en-US" i="1" smtClean="0"/>
              <a:t>a</a:t>
            </a:r>
            <a:r>
              <a:rPr lang="en-US" i="1" baseline="30000" smtClean="0"/>
              <a:t>x</a:t>
            </a:r>
            <a:r>
              <a:rPr lang="en-US" i="1" smtClean="0"/>
              <a:t> </a:t>
            </a:r>
            <a:r>
              <a:rPr lang="en-US" smtClean="0"/>
              <a:t>= </a:t>
            </a:r>
            <a:r>
              <a:rPr lang="en-US" i="1" smtClean="0"/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Example 1 – </a:t>
            </a:r>
            <a:r>
              <a:rPr lang="en-US" sz="2000" i="1" smtClean="0"/>
              <a:t>Solving</a:t>
            </a:r>
            <a:r>
              <a:rPr lang="en-US" sz="2000" smtClean="0"/>
              <a:t> </a:t>
            </a:r>
            <a:r>
              <a:rPr lang="en-US" sz="2000" i="1" smtClean="0"/>
              <a:t>Simple Exponential and Logarithmic Exponential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smtClean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smtClean="0"/>
          </a:p>
          <a:p>
            <a:pPr eaLnBrk="1" hangingPunct="1">
              <a:lnSpc>
                <a:spcPct val="120000"/>
              </a:lnSpc>
              <a:tabLst>
                <a:tab pos="457200" algn="l"/>
                <a:tab pos="1371600" algn="l"/>
                <a:tab pos="1547813" algn="l"/>
              </a:tabLst>
            </a:pPr>
            <a:endParaRPr lang="en-US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7438" y="1358900"/>
            <a:ext cx="6837362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13" descr="untitl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813" y="2209800"/>
            <a:ext cx="719455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447" name="Picture 15" descr="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2813" y="2690813"/>
            <a:ext cx="7185025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448" name="Picture 16" descr="c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2813" y="3167063"/>
            <a:ext cx="7158037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449" name="Picture 17" descr="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12813" y="3503613"/>
            <a:ext cx="7158037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450" name="Picture 18" descr="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12813" y="3962400"/>
            <a:ext cx="6783387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451" name="Picture 19" descr="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12813" y="4394200"/>
            <a:ext cx="678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452" name="Picture 20" descr="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12813" y="4787900"/>
            <a:ext cx="67833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453" name="Picture 21" descr="h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25513" y="5276850"/>
            <a:ext cx="67706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4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64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64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64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64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6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46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64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6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46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6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6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46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6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dirty="0" smtClean="0"/>
              <a:t>Strategies: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None/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</p:txBody>
      </p:sp>
      <p:pic>
        <p:nvPicPr>
          <p:cNvPr id="9220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209800"/>
            <a:ext cx="8062912" cy="266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Calculus,10/E</a:t>
            </a:r>
            <a:r>
              <a:rPr lang="en-US" dirty="0" smtClean="0"/>
              <a:t> by Howard Anton, </a:t>
            </a:r>
            <a:r>
              <a:rPr lang="en-US" dirty="0" err="1" smtClean="0"/>
              <a:t>Irl</a:t>
            </a:r>
            <a:r>
              <a:rPr lang="en-US" dirty="0" smtClean="0"/>
              <a:t> </a:t>
            </a:r>
            <a:r>
              <a:rPr lang="en-US" dirty="0" err="1" smtClean="0"/>
              <a:t>Bivens</a:t>
            </a:r>
            <a:r>
              <a:rPr lang="en-US" dirty="0" smtClean="0"/>
              <a:t>, and Stephen Davis</a:t>
            </a:r>
            <a:br>
              <a:rPr lang="en-US" dirty="0" smtClean="0"/>
            </a:br>
            <a:r>
              <a:rPr lang="en-US" dirty="0" smtClean="0"/>
              <a:t>Copyright © 2009 by John Wiley &amp; Sons, Inc.  All rights reserved.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graphics are attributed to: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Solving Logarithmic Equations</a:t>
            </a:r>
            <a:endParaRPr lang="en-US" i="1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To solve a logarithmic equation, you can write it in exponential form.  Many of you liked the “swoop” </a:t>
            </a:r>
            <a:r>
              <a:rPr lang="en-US" dirty="0" smtClean="0"/>
              <a:t>method</a:t>
            </a:r>
            <a:r>
              <a:rPr lang="en-US" dirty="0" smtClean="0"/>
              <a:t>.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              </a:t>
            </a:r>
            <a:r>
              <a:rPr lang="en-US" dirty="0" err="1" smtClean="0"/>
              <a:t>ln</a:t>
            </a:r>
            <a:r>
              <a:rPr lang="en-US" dirty="0" smtClean="0"/>
              <a:t> </a:t>
            </a:r>
            <a:r>
              <a:rPr lang="en-US" i="1" dirty="0" smtClean="0"/>
              <a:t>x </a:t>
            </a:r>
            <a:r>
              <a:rPr lang="en-US" dirty="0" smtClean="0"/>
              <a:t>= 3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  <a:p>
            <a:pPr eaLnBrk="1" hangingPunct="1"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i="1" dirty="0" smtClean="0"/>
              <a:t>	                 x </a:t>
            </a:r>
            <a:r>
              <a:rPr lang="en-US" dirty="0" smtClean="0"/>
              <a:t>= </a:t>
            </a:r>
            <a:r>
              <a:rPr lang="en-US" i="1" dirty="0" smtClean="0"/>
              <a:t>e</a:t>
            </a:r>
            <a:r>
              <a:rPr lang="en-US" baseline="30000" dirty="0" smtClean="0"/>
              <a:t>3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baseline="30000" dirty="0" smtClean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This procedure is applied </a:t>
            </a:r>
            <a:r>
              <a:rPr lang="en-US" dirty="0" smtClean="0">
                <a:solidFill>
                  <a:srgbClr val="FF0000"/>
                </a:solidFill>
              </a:rPr>
              <a:t>after the logarithmic expression has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been isolated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 6 – </a:t>
            </a:r>
            <a:r>
              <a:rPr lang="en-US" sz="3200" i="1" smtClean="0"/>
              <a:t>Solving Logarithmic Equations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457200" indent="-457200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Solve each logarithmic equation.</a:t>
            </a:r>
          </a:p>
          <a:p>
            <a:pPr marL="457200" indent="-457200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b="1" dirty="0" smtClean="0"/>
              <a:t>a.</a:t>
            </a:r>
            <a:r>
              <a:rPr lang="en-US" dirty="0" smtClean="0"/>
              <a:t> </a:t>
            </a:r>
            <a:r>
              <a:rPr lang="en-US" dirty="0" err="1" smtClean="0"/>
              <a:t>ln</a:t>
            </a:r>
            <a:r>
              <a:rPr lang="en-US" dirty="0" smtClean="0"/>
              <a:t> 3</a:t>
            </a:r>
            <a:r>
              <a:rPr lang="en-US" i="1" dirty="0" smtClean="0"/>
              <a:t>x </a:t>
            </a:r>
            <a:r>
              <a:rPr lang="en-US" dirty="0" smtClean="0"/>
              <a:t>= 2</a:t>
            </a:r>
          </a:p>
          <a:p>
            <a:pPr marL="457200" indent="-457200" eaLnBrk="1" hangingPunct="1">
              <a:buFontTx/>
              <a:buChar char="•"/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  <a:p>
            <a:pPr marL="457200" indent="-457200"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b="1" dirty="0" smtClean="0"/>
              <a:t>b.</a:t>
            </a:r>
            <a:r>
              <a:rPr lang="en-US" dirty="0" smtClean="0"/>
              <a:t> log</a:t>
            </a:r>
            <a:r>
              <a:rPr lang="en-US" baseline="-25000" dirty="0" smtClean="0"/>
              <a:t>3</a:t>
            </a:r>
            <a:r>
              <a:rPr lang="en-US" dirty="0" smtClean="0"/>
              <a:t>(5</a:t>
            </a:r>
            <a:r>
              <a:rPr lang="en-US" i="1" dirty="0" smtClean="0"/>
              <a:t>x –</a:t>
            </a:r>
            <a:r>
              <a:rPr lang="en-US" dirty="0" smtClean="0"/>
              <a:t> 1) = log</a:t>
            </a:r>
            <a:r>
              <a:rPr lang="en-US" baseline="-25000" dirty="0" smtClean="0"/>
              <a:t>3</a:t>
            </a:r>
            <a:r>
              <a:rPr lang="en-US" dirty="0" smtClean="0"/>
              <a:t>(</a:t>
            </a:r>
            <a:r>
              <a:rPr lang="en-US" i="1" dirty="0" smtClean="0"/>
              <a:t>x +</a:t>
            </a:r>
            <a:r>
              <a:rPr lang="en-US" dirty="0" smtClean="0"/>
              <a:t> 7)</a:t>
            </a:r>
          </a:p>
          <a:p>
            <a:pPr marL="457200" indent="-457200" eaLnBrk="1" hangingPunct="1">
              <a:buFontTx/>
              <a:buChar char="•"/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</p:txBody>
      </p:sp>
      <p:sp>
        <p:nvSpPr>
          <p:cNvPr id="124940" name="Rectangle 12"/>
          <p:cNvSpPr>
            <a:spLocks noChangeArrowheads="1"/>
          </p:cNvSpPr>
          <p:nvPr/>
        </p:nvSpPr>
        <p:spPr bwMode="auto">
          <a:xfrm>
            <a:off x="4953000" y="4089400"/>
            <a:ext cx="2584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aseline="0" dirty="0" smtClean="0">
                <a:solidFill>
                  <a:srgbClr val="EF008C"/>
                </a:solidFill>
              </a:rPr>
              <a:t>.</a:t>
            </a:r>
            <a:endParaRPr lang="en-US" baseline="0" dirty="0">
              <a:solidFill>
                <a:srgbClr val="EF008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6 – </a:t>
            </a:r>
            <a:r>
              <a:rPr lang="en-US" i="1" smtClean="0"/>
              <a:t>Solution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marL="457200" indent="-457200"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73BC"/>
                </a:solidFill>
              </a:rPr>
              <a:t>Solution:</a:t>
            </a:r>
          </a:p>
          <a:p>
            <a:pPr marL="457200" indent="-457200"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b="1" dirty="0" smtClean="0"/>
              <a:t>a.</a:t>
            </a:r>
            <a:r>
              <a:rPr lang="en-US" dirty="0" smtClean="0"/>
              <a:t>         				</a:t>
            </a:r>
            <a:r>
              <a:rPr lang="en-US" dirty="0" err="1" smtClean="0"/>
              <a:t>ln</a:t>
            </a:r>
            <a:r>
              <a:rPr lang="en-US" dirty="0" smtClean="0"/>
              <a:t> 3</a:t>
            </a:r>
            <a:r>
              <a:rPr lang="en-US" i="1" dirty="0" smtClean="0"/>
              <a:t>x </a:t>
            </a:r>
            <a:r>
              <a:rPr lang="en-US" dirty="0" smtClean="0"/>
              <a:t>= 2</a:t>
            </a:r>
          </a:p>
          <a:p>
            <a:pPr eaLnBrk="1" hangingPunct="1"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 						    3</a:t>
            </a:r>
            <a:r>
              <a:rPr lang="en-US" i="1" dirty="0" smtClean="0"/>
              <a:t>x </a:t>
            </a:r>
            <a:r>
              <a:rPr lang="en-US" dirty="0" smtClean="0"/>
              <a:t>= </a:t>
            </a:r>
            <a:r>
              <a:rPr lang="en-US" i="1" dirty="0" smtClean="0"/>
              <a:t>e</a:t>
            </a:r>
            <a:r>
              <a:rPr lang="en-US" baseline="30000" dirty="0" smtClean="0"/>
              <a:t>2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baseline="30000" dirty="0" smtClean="0"/>
          </a:p>
          <a:p>
            <a:pPr eaLnBrk="1" hangingPunct="1"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i="1" dirty="0" smtClean="0"/>
              <a:t>		</a:t>
            </a:r>
          </a:p>
          <a:p>
            <a:pPr eaLnBrk="1" hangingPunct="1"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The solution is      </a:t>
            </a:r>
          </a:p>
          <a:p>
            <a:pPr eaLnBrk="1" hangingPunct="1"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i="1" dirty="0" smtClean="0"/>
              <a:t>                     x </a:t>
            </a:r>
            <a:r>
              <a:rPr lang="en-US" b="1" dirty="0" smtClean="0">
                <a:sym typeface="Symbol" pitchFamily="18" charset="2"/>
              </a:rPr>
              <a:t></a:t>
            </a:r>
            <a:r>
              <a:rPr lang="en-US" dirty="0" smtClean="0"/>
              <a:t> 2.46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Check this in the original equation.</a:t>
            </a:r>
            <a:endParaRPr lang="en-US" baseline="30000" dirty="0" smtClean="0"/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8150225" y="762000"/>
            <a:ext cx="841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 baseline="0">
                <a:solidFill>
                  <a:schemeClr val="bg1"/>
                </a:solidFill>
              </a:rPr>
              <a:t>cont’d</a:t>
            </a:r>
          </a:p>
        </p:txBody>
      </p:sp>
      <p:pic>
        <p:nvPicPr>
          <p:cNvPr id="131085" name="Picture 13" descr="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743200"/>
            <a:ext cx="10699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1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1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1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1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31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1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1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1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31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10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10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310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10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6 – </a:t>
            </a:r>
            <a:r>
              <a:rPr lang="en-US" i="1" smtClean="0"/>
              <a:t>Solution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b="1" dirty="0" smtClean="0"/>
              <a:t>b.</a:t>
            </a:r>
            <a:r>
              <a:rPr lang="en-US" dirty="0" smtClean="0"/>
              <a:t>      log</a:t>
            </a:r>
            <a:r>
              <a:rPr lang="en-US" baseline="-25000" dirty="0" smtClean="0"/>
              <a:t>3</a:t>
            </a:r>
            <a:r>
              <a:rPr lang="en-US" dirty="0" smtClean="0"/>
              <a:t>(5</a:t>
            </a:r>
            <a:r>
              <a:rPr lang="en-US" i="1" dirty="0" smtClean="0"/>
              <a:t>x –</a:t>
            </a:r>
            <a:r>
              <a:rPr lang="en-US" dirty="0" smtClean="0"/>
              <a:t> 1) = log</a:t>
            </a:r>
            <a:r>
              <a:rPr lang="en-US" baseline="-25000" dirty="0" smtClean="0"/>
              <a:t>3</a:t>
            </a:r>
            <a:r>
              <a:rPr lang="en-US" dirty="0" smtClean="0"/>
              <a:t>(</a:t>
            </a:r>
            <a:r>
              <a:rPr lang="en-US" i="1" dirty="0" smtClean="0"/>
              <a:t>x +</a:t>
            </a:r>
            <a:r>
              <a:rPr lang="en-US" dirty="0" smtClean="0"/>
              <a:t> 7)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            </a:t>
            </a:r>
            <a:r>
              <a:rPr lang="en-US" sz="1600" dirty="0" smtClean="0"/>
              <a:t>        </a:t>
            </a:r>
            <a:r>
              <a:rPr lang="en-US" dirty="0" smtClean="0"/>
              <a:t>5</a:t>
            </a:r>
            <a:r>
              <a:rPr lang="en-US" i="1" dirty="0" smtClean="0"/>
              <a:t>x –</a:t>
            </a:r>
            <a:r>
              <a:rPr lang="en-US" dirty="0" smtClean="0"/>
              <a:t> 1 = </a:t>
            </a:r>
            <a:r>
              <a:rPr lang="en-US" i="1" dirty="0" smtClean="0"/>
              <a:t>x +</a:t>
            </a:r>
            <a:r>
              <a:rPr lang="en-US" dirty="0" smtClean="0"/>
              <a:t> 7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i="1" dirty="0" smtClean="0"/>
              <a:t>  			       x </a:t>
            </a:r>
            <a:r>
              <a:rPr lang="en-US" dirty="0" smtClean="0"/>
              <a:t>= 2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The solution </a:t>
            </a:r>
            <a:r>
              <a:rPr lang="en-US" i="1" dirty="0" smtClean="0"/>
              <a:t>x</a:t>
            </a:r>
            <a:r>
              <a:rPr lang="en-US" dirty="0" smtClean="0"/>
              <a:t> = 2. Check this in the original equation.</a:t>
            </a:r>
          </a:p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baseline="30000" dirty="0" smtClean="0"/>
          </a:p>
          <a:p>
            <a:pPr eaLnBrk="1" hangingPunct="1">
              <a:buNone/>
              <a:tabLst>
                <a:tab pos="457200" algn="l"/>
                <a:tab pos="1371600" algn="l"/>
                <a:tab pos="1547813" algn="l"/>
              </a:tabLst>
            </a:pPr>
            <a:endParaRPr lang="en-US" baseline="30000" dirty="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150225" y="762000"/>
            <a:ext cx="841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US" baseline="0">
                <a:solidFill>
                  <a:schemeClr val="bg1"/>
                </a:solidFill>
              </a:rPr>
              <a:t>cont’d</a:t>
            </a:r>
          </a:p>
        </p:txBody>
      </p:sp>
      <p:sp>
        <p:nvSpPr>
          <p:cNvPr id="14341" name="Rectangle 11"/>
          <p:cNvSpPr>
            <a:spLocks noChangeArrowheads="1"/>
          </p:cNvSpPr>
          <p:nvPr/>
        </p:nvSpPr>
        <p:spPr bwMode="auto">
          <a:xfrm>
            <a:off x="6172200" y="1524000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aseline="0" dirty="0">
                <a:solidFill>
                  <a:srgbClr val="ED008C"/>
                </a:solidFill>
              </a:rPr>
              <a:t>Write original equation.</a:t>
            </a:r>
          </a:p>
        </p:txBody>
      </p:sp>
      <p:sp>
        <p:nvSpPr>
          <p:cNvPr id="134156" name="Rectangle 12"/>
          <p:cNvSpPr>
            <a:spLocks noChangeArrowheads="1"/>
          </p:cNvSpPr>
          <p:nvPr/>
        </p:nvSpPr>
        <p:spPr bwMode="auto">
          <a:xfrm>
            <a:off x="6400800" y="25146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 dirty="0">
                <a:solidFill>
                  <a:srgbClr val="ED008C"/>
                </a:solidFill>
              </a:rPr>
              <a:t>One-to-One Property</a:t>
            </a:r>
          </a:p>
        </p:txBody>
      </p:sp>
      <p:sp>
        <p:nvSpPr>
          <p:cNvPr id="134157" name="Rectangle 13"/>
          <p:cNvSpPr>
            <a:spLocks noChangeArrowheads="1"/>
          </p:cNvSpPr>
          <p:nvPr/>
        </p:nvSpPr>
        <p:spPr bwMode="auto">
          <a:xfrm>
            <a:off x="6400800" y="33528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aseline="0" dirty="0">
                <a:solidFill>
                  <a:srgbClr val="ED008C"/>
                </a:solidFill>
              </a:rPr>
              <a:t>Solve for </a:t>
            </a:r>
            <a:r>
              <a:rPr lang="en-US" i="1" baseline="0" dirty="0">
                <a:solidFill>
                  <a:srgbClr val="ED008C"/>
                </a:solidFill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6" grpId="0"/>
      <p:bldP spid="13415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Solving Logarithmic Equations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Because the domain of a logarithmic function generally does not include all real numbers, you should </a:t>
            </a:r>
            <a:r>
              <a:rPr lang="en-US" dirty="0" smtClean="0">
                <a:solidFill>
                  <a:srgbClr val="FF0000"/>
                </a:solidFill>
              </a:rPr>
              <a:t>be sure to check for extraneous solutions of logarithmic equations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case you forget to read </a:t>
            </a:r>
            <a:r>
              <a:rPr lang="en-US" smtClean="0"/>
              <a:t>directions sometimes, </a:t>
            </a:r>
            <a:r>
              <a:rPr lang="en-US" dirty="0" smtClean="0"/>
              <a:t>like I do </a:t>
            </a:r>
            <a:r>
              <a:rPr lang="en-US" dirty="0" smtClean="0">
                <a:sym typeface="Wingdings" pitchFamily="2" charset="2"/>
              </a:rPr>
              <a:t>, the formula for pH value is on pg 62.</a:t>
            </a:r>
          </a:p>
          <a:p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pH = -log [H+]</a:t>
            </a:r>
          </a:p>
          <a:p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(where [H+] denotes the concentrations of hydrogen ions measured in moles per liter.)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pH Value</a:t>
            </a:r>
            <a:endParaRPr lang="en-US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u="sng" dirty="0" smtClean="0"/>
              <a:t>Remember from last year?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</a:pPr>
            <a:r>
              <a:rPr lang="en-US" sz="2800" dirty="0" smtClean="0"/>
              <a:t>Rewrite logarithms with different bases.</a:t>
            </a:r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</a:pPr>
            <a:endParaRPr lang="en-US" sz="2800" dirty="0" smtClean="0"/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</a:pPr>
            <a:r>
              <a:rPr lang="en-US" sz="2800" dirty="0" smtClean="0"/>
              <a:t>Use properties of logarithms to evaluate or rewrite logarithmic expressions.</a:t>
            </a:r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</a:pPr>
            <a:endParaRPr lang="en-US" sz="2800" dirty="0" smtClean="0"/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</a:pPr>
            <a:r>
              <a:rPr lang="en-US" sz="2800" dirty="0" smtClean="0"/>
              <a:t>Use properties of logarithms to expand or condense logarithmic expressions.</a:t>
            </a:r>
            <a:br>
              <a:rPr lang="en-US" sz="2800" dirty="0" smtClean="0"/>
            </a:br>
            <a:endParaRPr lang="en-US" sz="2800" dirty="0" smtClean="0"/>
          </a:p>
          <a:p>
            <a:pPr marL="457200" indent="-457200" eaLnBrk="1" hangingPunct="1">
              <a:spcBef>
                <a:spcPct val="0"/>
              </a:spcBef>
              <a:buClr>
                <a:srgbClr val="0073BC"/>
              </a:buClr>
              <a:buSzPct val="140000"/>
            </a:pPr>
            <a:r>
              <a:rPr lang="en-US" sz="2800" dirty="0" smtClean="0"/>
              <a:t>Use logarithmic functions to model and solve real-life problems.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dirty="0" smtClean="0"/>
              <a:t>Change of Base</a:t>
            </a:r>
            <a:endParaRPr lang="en-US" i="1" u="sng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Most calculators have only two types of log keys, one for common logarithms (base 10) and one for natural logarithms (base </a:t>
            </a:r>
            <a:r>
              <a:rPr lang="en-US" i="1" smtClean="0"/>
              <a:t>e</a:t>
            </a:r>
            <a:r>
              <a:rPr lang="en-US" smtClean="0"/>
              <a:t>). </a:t>
            </a:r>
          </a:p>
          <a:p>
            <a:pPr marL="0" indent="0">
              <a:buFontTx/>
              <a:buNone/>
            </a:pPr>
            <a:endParaRPr lang="en-US" smtClean="0"/>
          </a:p>
          <a:p>
            <a:pPr marL="0" indent="0">
              <a:buFontTx/>
              <a:buNone/>
            </a:pPr>
            <a:r>
              <a:rPr lang="en-US" smtClean="0"/>
              <a:t>Although common logs and natural logs are the most frequently used, you may occasionally need to evaluate logarithms to other bases. To do this, you can use the following </a:t>
            </a:r>
            <a:r>
              <a:rPr lang="en-US" b="1" smtClean="0"/>
              <a:t>change-of-base formula.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Change of Base</a:t>
            </a:r>
            <a:endParaRPr lang="en-US" i="1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dirty="0" smtClean="0">
              <a:latin typeface="Times-Roman" charset="0"/>
            </a:endParaRPr>
          </a:p>
          <a:p>
            <a:pPr marL="0" indent="0" eaLnBrk="1" hangingPunct="1">
              <a:buFontTx/>
              <a:buNone/>
            </a:pPr>
            <a:endParaRPr lang="en-US" dirty="0" smtClean="0">
              <a:latin typeface="Times-Roman" charset="0"/>
            </a:endParaRPr>
          </a:p>
          <a:p>
            <a:pPr marL="0" indent="0" eaLnBrk="1" hangingPunct="1">
              <a:buFontTx/>
              <a:buNone/>
            </a:pPr>
            <a:endParaRPr lang="en-US" dirty="0" smtClean="0">
              <a:latin typeface="Times-Roman" charset="0"/>
            </a:endParaRPr>
          </a:p>
          <a:p>
            <a:pPr marL="0" indent="0" eaLnBrk="1" hangingPunct="1">
              <a:buFontTx/>
              <a:buNone/>
            </a:pPr>
            <a:endParaRPr lang="en-US" dirty="0" smtClean="0">
              <a:latin typeface="Times-Roman" charset="0"/>
            </a:endParaRPr>
          </a:p>
          <a:p>
            <a:pPr marL="0" indent="0" eaLnBrk="1" hangingPunct="1">
              <a:buFontTx/>
              <a:buNone/>
            </a:pPr>
            <a:endParaRPr lang="en-US" dirty="0" smtClean="0">
              <a:latin typeface="Times-Roman" charset="0"/>
            </a:endParaRPr>
          </a:p>
          <a:p>
            <a:pPr marL="0" indent="0" eaLnBrk="1" hangingPunct="1">
              <a:buFontTx/>
              <a:buNone/>
            </a:pPr>
            <a:endParaRPr lang="en-US" dirty="0" smtClean="0">
              <a:latin typeface="Times-Roman" charset="0"/>
            </a:endParaRPr>
          </a:p>
        </p:txBody>
      </p:sp>
      <p:pic>
        <p:nvPicPr>
          <p:cNvPr id="717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613" y="1462088"/>
            <a:ext cx="7861300" cy="229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Example 1 – </a:t>
            </a:r>
            <a:r>
              <a:rPr lang="en-US" sz="2400" i="1" smtClean="0">
                <a:latin typeface="RotisSemiSerif-Bold" charset="0"/>
              </a:rPr>
              <a:t>Changing Bases Using Common Logarithms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eaLnBrk="1" hangingPunct="1">
              <a:lnSpc>
                <a:spcPct val="120000"/>
              </a:lnSpc>
              <a:buFontTx/>
              <a:buAutoNum type="alphaLcPeriod"/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Log</a:t>
            </a:r>
            <a:r>
              <a:rPr lang="en-US" baseline="-25000" dirty="0" smtClean="0"/>
              <a:t>4</a:t>
            </a:r>
            <a:r>
              <a:rPr lang="en-US" dirty="0" smtClean="0"/>
              <a:t>25</a:t>
            </a:r>
          </a:p>
          <a:p>
            <a:pPr marL="457200" indent="-457200" eaLnBrk="1" hangingPunct="1">
              <a:lnSpc>
                <a:spcPct val="120000"/>
              </a:lnSpc>
              <a:buFontTx/>
              <a:buAutoNum type="alphaLcPeriod"/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  <a:p>
            <a:pPr marL="457200" indent="-457200" eaLnBrk="1" hangingPunct="1">
              <a:lnSpc>
                <a:spcPct val="120000"/>
              </a:lnSpc>
              <a:buFontTx/>
              <a:buAutoNum type="alphaLcPeriod"/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  <a:p>
            <a:pPr marL="457200" indent="-457200" eaLnBrk="1" hangingPunct="1">
              <a:lnSpc>
                <a:spcPct val="120000"/>
              </a:lnSpc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endParaRPr lang="en-US" sz="1500" b="1" dirty="0" smtClean="0">
              <a:sym typeface="Symbol" pitchFamily="18" charset="2"/>
            </a:endParaRPr>
          </a:p>
          <a:p>
            <a:pPr marL="457200" indent="-457200" eaLnBrk="1" hangingPunct="1">
              <a:lnSpc>
                <a:spcPct val="120000"/>
              </a:lnSpc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b="1" dirty="0" smtClean="0">
                <a:sym typeface="Symbol" pitchFamily="18" charset="2"/>
              </a:rPr>
              <a:t>                   </a:t>
            </a:r>
            <a:r>
              <a:rPr lang="en-US" dirty="0" smtClean="0"/>
              <a:t> 2.23</a:t>
            </a:r>
          </a:p>
          <a:p>
            <a:pPr marL="457200" indent="-457200" eaLnBrk="1" hangingPunct="1">
              <a:lnSpc>
                <a:spcPct val="120000"/>
              </a:lnSpc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endParaRPr lang="en-US" sz="1500" dirty="0" smtClean="0"/>
          </a:p>
          <a:p>
            <a:pPr marL="457200" indent="-457200" eaLnBrk="1" hangingPunct="1">
              <a:lnSpc>
                <a:spcPct val="120000"/>
              </a:lnSpc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b.   Log</a:t>
            </a:r>
            <a:r>
              <a:rPr lang="en-US" baseline="-25000" dirty="0" smtClean="0"/>
              <a:t>2</a:t>
            </a:r>
            <a:r>
              <a:rPr lang="en-US" dirty="0" smtClean="0"/>
              <a:t>12 </a:t>
            </a:r>
          </a:p>
          <a:p>
            <a:pPr marL="457200" indent="-457200" eaLnBrk="1" hangingPunct="1">
              <a:lnSpc>
                <a:spcPct val="120000"/>
              </a:lnSpc>
              <a:buFontTx/>
              <a:buAutoNum type="alphaLcPeriod"/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  <a:p>
            <a:pPr marL="457200" indent="-457200" eaLnBrk="1" hangingPunct="1">
              <a:lnSpc>
                <a:spcPct val="120000"/>
              </a:lnSpc>
              <a:buFontTx/>
              <a:buAutoNum type="alphaLcPeriod"/>
              <a:tabLst>
                <a:tab pos="457200" algn="l"/>
                <a:tab pos="1371600" algn="l"/>
                <a:tab pos="1547813" algn="l"/>
              </a:tabLst>
            </a:pPr>
            <a:endParaRPr lang="en-US" dirty="0" smtClean="0"/>
          </a:p>
          <a:p>
            <a:pPr marL="457200" indent="-457200" eaLnBrk="1" hangingPunct="1">
              <a:lnSpc>
                <a:spcPct val="120000"/>
              </a:lnSpc>
              <a:buFontTx/>
              <a:buAutoNum type="alphaLcPeriod"/>
              <a:tabLst>
                <a:tab pos="457200" algn="l"/>
                <a:tab pos="1371600" algn="l"/>
                <a:tab pos="1547813" algn="l"/>
              </a:tabLst>
            </a:pPr>
            <a:endParaRPr lang="en-US" sz="1700" dirty="0" smtClean="0"/>
          </a:p>
          <a:p>
            <a:pPr marL="457200" indent="-457200" eaLnBrk="1" hangingPunct="1">
              <a:lnSpc>
                <a:spcPct val="120000"/>
              </a:lnSpc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b="1" dirty="0" smtClean="0">
                <a:sym typeface="Symbol" pitchFamily="18" charset="2"/>
              </a:rPr>
              <a:t>                    </a:t>
            </a:r>
            <a:r>
              <a:rPr lang="en-US" dirty="0" smtClean="0"/>
              <a:t> 3.58</a:t>
            </a:r>
          </a:p>
        </p:txBody>
      </p:sp>
      <p:pic>
        <p:nvPicPr>
          <p:cNvPr id="8196" name="Picture 6"/>
          <p:cNvPicPr>
            <a:picLocks noChangeAspect="1" noChangeArrowheads="1"/>
          </p:cNvPicPr>
          <p:nvPr/>
        </p:nvPicPr>
        <p:blipFill>
          <a:blip r:embed="rId2" cstate="print"/>
          <a:srcRect b="59964"/>
          <a:stretch>
            <a:fillRect/>
          </a:stretch>
        </p:blipFill>
        <p:spPr bwMode="auto">
          <a:xfrm>
            <a:off x="2057400" y="1425575"/>
            <a:ext cx="1306513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30788" y="1419225"/>
            <a:ext cx="2028825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Rectangle 4"/>
          <p:cNvSpPr>
            <a:spLocks noChangeArrowheads="1"/>
          </p:cNvSpPr>
          <p:nvPr/>
        </p:nvSpPr>
        <p:spPr bwMode="auto">
          <a:xfrm>
            <a:off x="5106988" y="2681288"/>
            <a:ext cx="1979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Use a Calculator.</a:t>
            </a:r>
            <a:endParaRPr lang="en-US">
              <a:solidFill>
                <a:srgbClr val="ED008C"/>
              </a:solidFill>
            </a:endParaRPr>
          </a:p>
        </p:txBody>
      </p:sp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5106988" y="3352800"/>
            <a:ext cx="1979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Simplify.</a:t>
            </a:r>
            <a:endParaRPr lang="en-US">
              <a:solidFill>
                <a:srgbClr val="ED008C"/>
              </a:solidFill>
            </a:endParaRPr>
          </a:p>
        </p:txBody>
      </p:sp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2" cstate="print"/>
          <a:srcRect t="38800" b="22409"/>
          <a:stretch>
            <a:fillRect/>
          </a:stretch>
        </p:blipFill>
        <p:spPr bwMode="auto">
          <a:xfrm>
            <a:off x="2057400" y="2209800"/>
            <a:ext cx="130651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8" name="Picture 16"/>
          <p:cNvPicPr>
            <a:picLocks noChangeAspect="1" noChangeArrowheads="1"/>
          </p:cNvPicPr>
          <p:nvPr/>
        </p:nvPicPr>
        <p:blipFill>
          <a:blip r:embed="rId4" cstate="print"/>
          <a:srcRect l="48909" b="-2126"/>
          <a:stretch>
            <a:fillRect/>
          </a:stretch>
        </p:blipFill>
        <p:spPr bwMode="auto">
          <a:xfrm>
            <a:off x="3657600" y="4191000"/>
            <a:ext cx="1444625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9" name="Picture 17"/>
          <p:cNvPicPr>
            <a:picLocks noChangeAspect="1" noChangeArrowheads="1"/>
          </p:cNvPicPr>
          <p:nvPr/>
        </p:nvPicPr>
        <p:blipFill>
          <a:blip r:embed="rId4" cstate="print"/>
          <a:srcRect r="50604" b="-2126"/>
          <a:stretch>
            <a:fillRect/>
          </a:stretch>
        </p:blipFill>
        <p:spPr bwMode="auto">
          <a:xfrm>
            <a:off x="2057400" y="4114800"/>
            <a:ext cx="13985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Properties of Logarithms</a:t>
            </a:r>
            <a:endParaRPr lang="en-US" i="1" smtClean="0"/>
          </a:p>
        </p:txBody>
      </p:sp>
      <p:pic>
        <p:nvPicPr>
          <p:cNvPr id="10243" name="Picture 7" descr="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888" y="1524000"/>
            <a:ext cx="8189912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u="sng" dirty="0" smtClean="0">
                <a:latin typeface="MyriadMM_700_300_" charset="0"/>
              </a:rPr>
              <a:t>Example 3 – </a:t>
            </a:r>
            <a:r>
              <a:rPr lang="en-US" sz="3200" i="1" u="sng" dirty="0" smtClean="0">
                <a:latin typeface="RotisSemiSerif-Bold" charset="0"/>
              </a:rPr>
              <a:t>Using Properties of Logarithms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eaLnBrk="1" hangingPunct="1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Write each logarithm in terms of </a:t>
            </a:r>
            <a:r>
              <a:rPr lang="en-US" dirty="0" err="1" smtClean="0"/>
              <a:t>ln</a:t>
            </a:r>
            <a:r>
              <a:rPr lang="en-US" dirty="0" smtClean="0"/>
              <a:t> 2 and </a:t>
            </a:r>
            <a:r>
              <a:rPr lang="en-US" dirty="0" err="1" smtClean="0"/>
              <a:t>ln</a:t>
            </a:r>
            <a:r>
              <a:rPr lang="en-US" dirty="0" smtClean="0"/>
              <a:t> 3.</a:t>
            </a:r>
          </a:p>
          <a:p>
            <a:pPr marL="457200" indent="-457200" eaLnBrk="1" hangingPunct="1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endParaRPr lang="en-US" sz="1700" dirty="0" smtClean="0"/>
          </a:p>
          <a:p>
            <a:pPr marL="457200" indent="-457200" eaLnBrk="1" hangingPunct="1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b="1" dirty="0" smtClean="0"/>
              <a:t>a</a:t>
            </a:r>
            <a:r>
              <a:rPr lang="en-US" b="1" i="1" dirty="0" smtClean="0"/>
              <a:t>.</a:t>
            </a:r>
            <a:r>
              <a:rPr lang="en-US" i="1" dirty="0" smtClean="0"/>
              <a:t> </a:t>
            </a:r>
            <a:r>
              <a:rPr lang="en-US" dirty="0" err="1" smtClean="0"/>
              <a:t>ln</a:t>
            </a:r>
            <a:r>
              <a:rPr lang="en-US" dirty="0" smtClean="0"/>
              <a:t> 6                </a:t>
            </a:r>
            <a:r>
              <a:rPr lang="en-US" b="1" dirty="0" smtClean="0"/>
              <a:t>b.</a:t>
            </a:r>
            <a:r>
              <a:rPr lang="en-US" dirty="0" smtClean="0"/>
              <a:t> </a:t>
            </a:r>
            <a:r>
              <a:rPr lang="en-US" dirty="0" err="1" smtClean="0"/>
              <a:t>ln</a:t>
            </a:r>
            <a:r>
              <a:rPr lang="en-US" dirty="0" smtClean="0"/>
              <a:t> </a:t>
            </a:r>
            <a:r>
              <a:rPr lang="en-US" baseline="30000" dirty="0" smtClean="0"/>
              <a:t>	</a:t>
            </a:r>
            <a:endParaRPr lang="en-US" dirty="0" smtClean="0"/>
          </a:p>
          <a:p>
            <a:pPr marL="457200" indent="-457200"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baseline="30000" dirty="0" smtClean="0"/>
          </a:p>
          <a:p>
            <a:pPr marL="457200" indent="-457200" eaLnBrk="1" hangingPunct="1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>
                <a:solidFill>
                  <a:srgbClr val="0073BC"/>
                </a:solidFill>
              </a:rPr>
              <a:t>Solution:</a:t>
            </a:r>
          </a:p>
          <a:p>
            <a:pPr marL="457200" indent="-457200" eaLnBrk="1" hangingPunct="1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b="1" dirty="0" smtClean="0"/>
              <a:t>a.</a:t>
            </a:r>
            <a:r>
              <a:rPr lang="en-US" dirty="0" smtClean="0"/>
              <a:t>   </a:t>
            </a:r>
            <a:r>
              <a:rPr lang="en-US" dirty="0" err="1" smtClean="0"/>
              <a:t>ln</a:t>
            </a:r>
            <a:r>
              <a:rPr lang="en-US" dirty="0" smtClean="0"/>
              <a:t> 6 = </a:t>
            </a:r>
            <a:r>
              <a:rPr lang="en-US" dirty="0" err="1" smtClean="0"/>
              <a:t>ln</a:t>
            </a:r>
            <a:r>
              <a:rPr lang="en-US" dirty="0" smtClean="0"/>
              <a:t>(2 </a:t>
            </a:r>
            <a:r>
              <a:rPr lang="en-US" sz="2000" b="1" dirty="0" smtClean="0">
                <a:sym typeface="Wingdings 2" pitchFamily="18" charset="2"/>
              </a:rPr>
              <a:t></a:t>
            </a:r>
            <a:r>
              <a:rPr lang="en-US" dirty="0" smtClean="0"/>
              <a:t> 3)</a:t>
            </a:r>
          </a:p>
          <a:p>
            <a:pPr marL="457200" indent="-457200" eaLnBrk="1" hangingPunct="1">
              <a:tabLst>
                <a:tab pos="457200" algn="l"/>
                <a:tab pos="1371600" algn="l"/>
                <a:tab pos="1547813" algn="l"/>
              </a:tabLst>
            </a:pPr>
            <a:endParaRPr lang="en-US" sz="1500" dirty="0" smtClean="0"/>
          </a:p>
          <a:p>
            <a:pPr marL="457200" indent="-457200" eaLnBrk="1" hangingPunct="1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	       </a:t>
            </a:r>
            <a:r>
              <a:rPr lang="en-US" sz="1600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ln</a:t>
            </a:r>
            <a:r>
              <a:rPr lang="en-US" dirty="0" smtClean="0"/>
              <a:t> 2 + </a:t>
            </a:r>
            <a:r>
              <a:rPr lang="en-US" dirty="0" err="1" smtClean="0"/>
              <a:t>ln</a:t>
            </a:r>
            <a:r>
              <a:rPr lang="en-US" dirty="0" smtClean="0"/>
              <a:t> 3</a:t>
            </a:r>
            <a:br>
              <a:rPr lang="en-US" dirty="0" smtClean="0"/>
            </a:br>
            <a:r>
              <a:rPr lang="en-US" i="1" baseline="30000" dirty="0" smtClean="0"/>
              <a:t>	</a:t>
            </a:r>
          </a:p>
          <a:p>
            <a:pPr marL="457200" indent="-457200" eaLnBrk="1" hangingPunct="1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b="1" dirty="0" smtClean="0"/>
              <a:t>b.</a:t>
            </a:r>
            <a:r>
              <a:rPr lang="en-US" b="1" i="1" dirty="0" smtClean="0"/>
              <a:t> 	</a:t>
            </a:r>
            <a:r>
              <a:rPr lang="en-US" dirty="0" err="1" smtClean="0"/>
              <a:t>ln</a:t>
            </a:r>
            <a:r>
              <a:rPr lang="en-US" dirty="0" smtClean="0"/>
              <a:t>     = </a:t>
            </a:r>
            <a:r>
              <a:rPr lang="en-US" dirty="0" err="1" smtClean="0"/>
              <a:t>ln</a:t>
            </a:r>
            <a:r>
              <a:rPr lang="en-US" dirty="0" smtClean="0"/>
              <a:t> 2 – </a:t>
            </a:r>
            <a:r>
              <a:rPr lang="en-US" dirty="0" err="1" smtClean="0"/>
              <a:t>ln</a:t>
            </a:r>
            <a:r>
              <a:rPr lang="en-US" dirty="0" smtClean="0"/>
              <a:t> 27</a:t>
            </a:r>
            <a:br>
              <a:rPr lang="en-US" dirty="0" smtClean="0"/>
            </a:br>
            <a:endParaRPr lang="en-US" sz="1500" dirty="0" smtClean="0"/>
          </a:p>
          <a:p>
            <a:pPr marL="457200" indent="-457200" eaLnBrk="1" hangingPunct="1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             </a:t>
            </a:r>
            <a:r>
              <a:rPr lang="en-US" sz="1600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ln</a:t>
            </a:r>
            <a:r>
              <a:rPr lang="en-US" dirty="0" smtClean="0"/>
              <a:t> 2 – </a:t>
            </a:r>
            <a:r>
              <a:rPr lang="en-US" dirty="0" err="1" smtClean="0"/>
              <a:t>ln</a:t>
            </a:r>
            <a:r>
              <a:rPr lang="en-US" dirty="0" smtClean="0"/>
              <a:t> 3</a:t>
            </a:r>
            <a:r>
              <a:rPr lang="en-US" baseline="30000" dirty="0" smtClean="0"/>
              <a:t>3</a:t>
            </a:r>
            <a:br>
              <a:rPr lang="en-US" baseline="30000" dirty="0" smtClean="0"/>
            </a:br>
            <a:endParaRPr lang="en-US" sz="1500" baseline="30000" dirty="0" smtClean="0"/>
          </a:p>
          <a:p>
            <a:pPr marL="457200" indent="-457200" eaLnBrk="1" hangingPunct="1">
              <a:buFontTx/>
              <a:buNone/>
              <a:tabLst>
                <a:tab pos="457200" algn="l"/>
                <a:tab pos="1371600" algn="l"/>
                <a:tab pos="1547813" algn="l"/>
              </a:tabLst>
            </a:pPr>
            <a:r>
              <a:rPr lang="en-US" dirty="0" smtClean="0"/>
              <a:t>             </a:t>
            </a:r>
            <a:r>
              <a:rPr lang="en-US" sz="1600" dirty="0" smtClean="0"/>
              <a:t> </a:t>
            </a:r>
            <a:r>
              <a:rPr lang="en-US" dirty="0" smtClean="0"/>
              <a:t>= </a:t>
            </a:r>
            <a:r>
              <a:rPr lang="en-US" dirty="0" err="1" smtClean="0"/>
              <a:t>ln</a:t>
            </a:r>
            <a:r>
              <a:rPr lang="en-US" dirty="0" smtClean="0"/>
              <a:t> 2 – 3 </a:t>
            </a:r>
            <a:r>
              <a:rPr lang="en-US" dirty="0" err="1" smtClean="0"/>
              <a:t>ln</a:t>
            </a:r>
            <a:r>
              <a:rPr lang="en-US" dirty="0" smtClean="0"/>
              <a:t> 3</a:t>
            </a:r>
            <a:endParaRPr lang="en-US" sz="2000" dirty="0" smtClean="0"/>
          </a:p>
        </p:txBody>
      </p:sp>
      <p:sp>
        <p:nvSpPr>
          <p:cNvPr id="12295" name="Rectangle 4"/>
          <p:cNvSpPr>
            <a:spLocks noChangeArrowheads="1"/>
          </p:cNvSpPr>
          <p:nvPr/>
        </p:nvSpPr>
        <p:spPr bwMode="auto">
          <a:xfrm>
            <a:off x="5562600" y="34290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Rewrite 6 as 2 </a:t>
            </a:r>
            <a:r>
              <a:rPr lang="en-US" b="1" baseline="0">
                <a:solidFill>
                  <a:srgbClr val="ED008C"/>
                </a:solidFill>
                <a:sym typeface="Wingdings 2" pitchFamily="18" charset="2"/>
              </a:rPr>
              <a:t> </a:t>
            </a:r>
            <a:r>
              <a:rPr lang="en-US" baseline="0">
                <a:solidFill>
                  <a:srgbClr val="ED008C"/>
                </a:solidFill>
                <a:sym typeface="Wingdings 2" pitchFamily="18" charset="2"/>
              </a:rPr>
              <a:t>3.</a:t>
            </a:r>
          </a:p>
        </p:txBody>
      </p:sp>
      <p:sp>
        <p:nvSpPr>
          <p:cNvPr id="12296" name="Rectangle 4"/>
          <p:cNvSpPr>
            <a:spLocks noChangeArrowheads="1"/>
          </p:cNvSpPr>
          <p:nvPr/>
        </p:nvSpPr>
        <p:spPr bwMode="auto">
          <a:xfrm>
            <a:off x="5562600" y="4110038"/>
            <a:ext cx="1979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Product Property</a:t>
            </a:r>
            <a:endParaRPr lang="en-US">
              <a:solidFill>
                <a:srgbClr val="ED008C"/>
              </a:solidFill>
            </a:endParaRPr>
          </a:p>
        </p:txBody>
      </p:sp>
      <p:sp>
        <p:nvSpPr>
          <p:cNvPr id="12297" name="Rectangle 4"/>
          <p:cNvSpPr>
            <a:spLocks noChangeArrowheads="1"/>
          </p:cNvSpPr>
          <p:nvPr/>
        </p:nvSpPr>
        <p:spPr bwMode="auto">
          <a:xfrm>
            <a:off x="5564188" y="4814888"/>
            <a:ext cx="1979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Quotient Property</a:t>
            </a:r>
            <a:endParaRPr lang="en-US">
              <a:solidFill>
                <a:srgbClr val="ED008C"/>
              </a:solidFill>
            </a:endParaRPr>
          </a:p>
        </p:txBody>
      </p:sp>
      <p:sp>
        <p:nvSpPr>
          <p:cNvPr id="12298" name="Rectangle 4"/>
          <p:cNvSpPr>
            <a:spLocks noChangeArrowheads="1"/>
          </p:cNvSpPr>
          <p:nvPr/>
        </p:nvSpPr>
        <p:spPr bwMode="auto">
          <a:xfrm>
            <a:off x="5564188" y="5453063"/>
            <a:ext cx="1979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Rewrite 27 as 3</a:t>
            </a:r>
            <a:r>
              <a:rPr lang="en-US" baseline="30000">
                <a:solidFill>
                  <a:srgbClr val="ED008C"/>
                </a:solidFill>
              </a:rPr>
              <a:t>3</a:t>
            </a:r>
          </a:p>
        </p:txBody>
      </p:sp>
      <p:sp>
        <p:nvSpPr>
          <p:cNvPr id="12299" name="Rectangle 4"/>
          <p:cNvSpPr>
            <a:spLocks noChangeArrowheads="1"/>
          </p:cNvSpPr>
          <p:nvPr/>
        </p:nvSpPr>
        <p:spPr bwMode="auto">
          <a:xfrm>
            <a:off x="5562600" y="6062663"/>
            <a:ext cx="1979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aseline="0">
                <a:solidFill>
                  <a:srgbClr val="ED008C"/>
                </a:solidFill>
              </a:rPr>
              <a:t>Power Property</a:t>
            </a:r>
            <a:endParaRPr lang="en-US">
              <a:solidFill>
                <a:srgbClr val="ED008C"/>
              </a:solidFill>
            </a:endParaRPr>
          </a:p>
        </p:txBody>
      </p:sp>
      <p:pic>
        <p:nvPicPr>
          <p:cNvPr id="11273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905000"/>
            <a:ext cx="401638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1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962400"/>
            <a:ext cx="411163" cy="61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/>
      <p:bldP spid="12296" grpId="0"/>
      <p:bldP spid="12297" grpId="0"/>
      <p:bldP spid="12298" grpId="0"/>
      <p:bldP spid="122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u="sng" dirty="0" smtClean="0"/>
              <a:t>Rewriting Logarithmic Expressions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dirty="0" smtClean="0">
                <a:latin typeface="Times-Roman" charset="0"/>
              </a:rPr>
              <a:t>The properties of logarithms are useful for rewriting logarithmic expressions in forms that simplify the operations of algebra. </a:t>
            </a:r>
            <a:r>
              <a:rPr lang="en-US" dirty="0" smtClean="0">
                <a:solidFill>
                  <a:srgbClr val="FF0000"/>
                </a:solidFill>
                <a:latin typeface="Times-Roman" charset="0"/>
              </a:rPr>
              <a:t>This is true because they convert complicated products, quotients, and exponential forms into simpler sums, differences, and products, respectively.</a:t>
            </a:r>
            <a:r>
              <a:rPr lang="en-US" i="1" baseline="30000" dirty="0" smtClean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191</TotalTime>
  <Words>619</Words>
  <Application>Microsoft Office PowerPoint</Application>
  <PresentationFormat>On-screen Show (4:3)</PresentationFormat>
  <Paragraphs>177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Section 0.5</vt:lpstr>
      <vt:lpstr>All graphics are attributed to:</vt:lpstr>
      <vt:lpstr>Remember from last year?</vt:lpstr>
      <vt:lpstr>Change of Base</vt:lpstr>
      <vt:lpstr>Change of Base</vt:lpstr>
      <vt:lpstr>Example 1 – Changing Bases Using Common Logarithms</vt:lpstr>
      <vt:lpstr>Properties of Logarithms</vt:lpstr>
      <vt:lpstr>Example 3 – Using Properties of Logarithms</vt:lpstr>
      <vt:lpstr>Rewriting Logarithmic Expressions</vt:lpstr>
      <vt:lpstr>Example 5 – Expanding Logarithmic Expressions</vt:lpstr>
      <vt:lpstr>Example 5 – Solution</vt:lpstr>
      <vt:lpstr>Rewriting Logarithmic Expressions</vt:lpstr>
      <vt:lpstr>Example 6 – Condensing Logarithmic Expressions</vt:lpstr>
      <vt:lpstr>Example 6 – Solution</vt:lpstr>
      <vt:lpstr>Example 6 – Solution</vt:lpstr>
      <vt:lpstr>Also from last year…</vt:lpstr>
      <vt:lpstr>Helpful Properties</vt:lpstr>
      <vt:lpstr>Example 1 – Solving Simple Exponential and Logarithmic Exponential</vt:lpstr>
      <vt:lpstr>Strategies:</vt:lpstr>
      <vt:lpstr>Solving Logarithmic Equations</vt:lpstr>
      <vt:lpstr>Example 6 – Solving Logarithmic Equations</vt:lpstr>
      <vt:lpstr>Example 6 – Solution</vt:lpstr>
      <vt:lpstr>Example 6 – Solution</vt:lpstr>
      <vt:lpstr>Solving Logarithmic Equations</vt:lpstr>
      <vt:lpstr>pH Value</vt:lpstr>
    </vt:vector>
  </TitlesOfParts>
  <Company>mvusd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0.5</dc:title>
  <dc:creator>Lewis, Deborah</dc:creator>
  <cp:lastModifiedBy>Lewis, Deborah</cp:lastModifiedBy>
  <cp:revision>9</cp:revision>
  <dcterms:created xsi:type="dcterms:W3CDTF">2013-08-14T19:07:25Z</dcterms:created>
  <dcterms:modified xsi:type="dcterms:W3CDTF">2014-06-26T17:18:51Z</dcterms:modified>
</cp:coreProperties>
</file>